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258" r:id="rId2"/>
    <p:sldId id="257" r:id="rId3"/>
    <p:sldId id="259" r:id="rId4"/>
    <p:sldId id="260" r:id="rId5"/>
    <p:sldId id="261" r:id="rId6"/>
    <p:sldId id="262" r:id="rId7"/>
    <p:sldId id="264" r:id="rId8"/>
    <p:sldId id="266" r:id="rId9"/>
    <p:sldId id="267" r:id="rId10"/>
    <p:sldId id="268" r:id="rId11"/>
    <p:sldId id="269" r:id="rId12"/>
    <p:sldId id="270" r:id="rId13"/>
    <p:sldId id="271" r:id="rId14"/>
    <p:sldId id="272" r:id="rId15"/>
    <p:sldId id="274" r:id="rId16"/>
    <p:sldId id="275" r:id="rId17"/>
    <p:sldId id="276" r:id="rId18"/>
    <p:sldId id="277" r:id="rId19"/>
    <p:sldId id="278" r:id="rId20"/>
    <p:sldId id="279" r:id="rId21"/>
    <p:sldId id="280" r:id="rId22"/>
    <p:sldId id="282" r:id="rId23"/>
    <p:sldId id="283" r:id="rId24"/>
    <p:sldId id="284" r:id="rId25"/>
    <p:sldId id="285" r:id="rId26"/>
    <p:sldId id="286" r:id="rId27"/>
    <p:sldId id="289" r:id="rId28"/>
    <p:sldId id="290" r:id="rId29"/>
    <p:sldId id="291" r:id="rId30"/>
    <p:sldId id="292" r:id="rId31"/>
    <p:sldId id="294" r:id="rId32"/>
    <p:sldId id="295" r:id="rId33"/>
    <p:sldId id="296" r:id="rId34"/>
    <p:sldId id="297" r:id="rId35"/>
    <p:sldId id="298" r:id="rId36"/>
    <p:sldId id="299" r:id="rId37"/>
    <p:sldId id="300" r:id="rId38"/>
    <p:sldId id="301" r:id="rId39"/>
    <p:sldId id="303" r:id="rId40"/>
    <p:sldId id="305" r:id="rId41"/>
    <p:sldId id="312" r:id="rId42"/>
    <p:sldId id="306" r:id="rId43"/>
    <p:sldId id="307" r:id="rId44"/>
    <p:sldId id="308" r:id="rId45"/>
    <p:sldId id="309" r:id="rId46"/>
    <p:sldId id="310" r:id="rId47"/>
    <p:sldId id="311" r:id="rId48"/>
    <p:sldId id="313" r:id="rId49"/>
    <p:sldId id="314" r:id="rId50"/>
    <p:sldId id="315" r:id="rId51"/>
    <p:sldId id="316" r:id="rId52"/>
    <p:sldId id="320" r:id="rId53"/>
    <p:sldId id="317" r:id="rId54"/>
    <p:sldId id="318"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AD16A4-BF91-4EDB-BC25-9D722458CDF1}" v="312" dt="2025-10-16T08:18:06.8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59" d="100"/>
          <a:sy n="59" d="100"/>
        </p:scale>
        <p:origin x="96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61"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vin Aby" userId="b36687b38264ac1c" providerId="LiveId" clId="{B852CB2B-C903-4EBF-8E35-F3E761A680F3}"/>
    <pc:docChg chg="undo redo custSel addSld delSld modSld">
      <pc:chgData name="Kevin Aby" userId="b36687b38264ac1c" providerId="LiveId" clId="{B852CB2B-C903-4EBF-8E35-F3E761A680F3}" dt="2025-10-16T08:19:13.851" v="3845" actId="20577"/>
      <pc:docMkLst>
        <pc:docMk/>
      </pc:docMkLst>
      <pc:sldChg chg="addSp modSp add mod">
        <pc:chgData name="Kevin Aby" userId="b36687b38264ac1c" providerId="LiveId" clId="{B852CB2B-C903-4EBF-8E35-F3E761A680F3}" dt="2025-09-04T06:56:36.506" v="74" actId="20577"/>
        <pc:sldMkLst>
          <pc:docMk/>
          <pc:sldMk cId="1927039721" sldId="279"/>
        </pc:sldMkLst>
      </pc:sldChg>
      <pc:sldChg chg="modSp add mod">
        <pc:chgData name="Kevin Aby" userId="b36687b38264ac1c" providerId="LiveId" clId="{B852CB2B-C903-4EBF-8E35-F3E761A680F3}" dt="2025-09-04T07:01:36.675" v="135" actId="1076"/>
        <pc:sldMkLst>
          <pc:docMk/>
          <pc:sldMk cId="44817659" sldId="280"/>
        </pc:sldMkLst>
      </pc:sldChg>
      <pc:sldChg chg="add del">
        <pc:chgData name="Kevin Aby" userId="b36687b38264ac1c" providerId="LiveId" clId="{B852CB2B-C903-4EBF-8E35-F3E761A680F3}" dt="2025-09-04T07:09:32.200" v="192" actId="47"/>
        <pc:sldMkLst>
          <pc:docMk/>
          <pc:sldMk cId="2067286497" sldId="281"/>
        </pc:sldMkLst>
      </pc:sldChg>
      <pc:sldChg chg="addSp modSp add mod">
        <pc:chgData name="Kevin Aby" userId="b36687b38264ac1c" providerId="LiveId" clId="{B852CB2B-C903-4EBF-8E35-F3E761A680F3}" dt="2025-09-04T07:08:13.482" v="191" actId="1076"/>
        <pc:sldMkLst>
          <pc:docMk/>
          <pc:sldMk cId="1609323987" sldId="282"/>
        </pc:sldMkLst>
      </pc:sldChg>
      <pc:sldChg chg="addSp modSp new mod">
        <pc:chgData name="Kevin Aby" userId="b36687b38264ac1c" providerId="LiveId" clId="{B852CB2B-C903-4EBF-8E35-F3E761A680F3}" dt="2025-09-04T07:56:48.591" v="463" actId="20577"/>
        <pc:sldMkLst>
          <pc:docMk/>
          <pc:sldMk cId="3459461561" sldId="283"/>
        </pc:sldMkLst>
      </pc:sldChg>
      <pc:sldChg chg="add del">
        <pc:chgData name="Kevin Aby" userId="b36687b38264ac1c" providerId="LiveId" clId="{B852CB2B-C903-4EBF-8E35-F3E761A680F3}" dt="2025-09-04T07:14:50.529" v="338" actId="2696"/>
        <pc:sldMkLst>
          <pc:docMk/>
          <pc:sldMk cId="945474123" sldId="284"/>
        </pc:sldMkLst>
      </pc:sldChg>
      <pc:sldChg chg="addSp delSp modSp add mod">
        <pc:chgData name="Kevin Aby" userId="b36687b38264ac1c" providerId="LiveId" clId="{B852CB2B-C903-4EBF-8E35-F3E761A680F3}" dt="2025-09-04T07:21:30.534" v="409" actId="2710"/>
        <pc:sldMkLst>
          <pc:docMk/>
          <pc:sldMk cId="3060324132" sldId="284"/>
        </pc:sldMkLst>
      </pc:sldChg>
      <pc:sldChg chg="delSp modSp add mod">
        <pc:chgData name="Kevin Aby" userId="b36687b38264ac1c" providerId="LiveId" clId="{B852CB2B-C903-4EBF-8E35-F3E761A680F3}" dt="2025-09-12T06:17:38.880" v="991" actId="20577"/>
        <pc:sldMkLst>
          <pc:docMk/>
          <pc:sldMk cId="2601506939" sldId="285"/>
        </pc:sldMkLst>
      </pc:sldChg>
      <pc:sldChg chg="addSp modSp add mod">
        <pc:chgData name="Kevin Aby" userId="b36687b38264ac1c" providerId="LiveId" clId="{B852CB2B-C903-4EBF-8E35-F3E761A680F3}" dt="2025-09-12T06:17:51.886" v="993"/>
        <pc:sldMkLst>
          <pc:docMk/>
          <pc:sldMk cId="358904652" sldId="286"/>
        </pc:sldMkLst>
      </pc:sldChg>
      <pc:sldChg chg="new del">
        <pc:chgData name="Kevin Aby" userId="b36687b38264ac1c" providerId="LiveId" clId="{B852CB2B-C903-4EBF-8E35-F3E761A680F3}" dt="2025-09-12T03:32:25.062" v="739" actId="47"/>
        <pc:sldMkLst>
          <pc:docMk/>
          <pc:sldMk cId="1809380338" sldId="287"/>
        </pc:sldMkLst>
      </pc:sldChg>
      <pc:sldChg chg="new del">
        <pc:chgData name="Kevin Aby" userId="b36687b38264ac1c" providerId="LiveId" clId="{B852CB2B-C903-4EBF-8E35-F3E761A680F3}" dt="2025-09-12T03:32:25.796" v="740" actId="47"/>
        <pc:sldMkLst>
          <pc:docMk/>
          <pc:sldMk cId="141735630" sldId="288"/>
        </pc:sldMkLst>
      </pc:sldChg>
      <pc:sldChg chg="addSp modSp add mod">
        <pc:chgData name="Kevin Aby" userId="b36687b38264ac1c" providerId="LiveId" clId="{B852CB2B-C903-4EBF-8E35-F3E761A680F3}" dt="2025-09-12T06:17:58.486" v="995"/>
        <pc:sldMkLst>
          <pc:docMk/>
          <pc:sldMk cId="683517206" sldId="289"/>
        </pc:sldMkLst>
      </pc:sldChg>
      <pc:sldChg chg="addSp delSp modSp add mod">
        <pc:chgData name="Kevin Aby" userId="b36687b38264ac1c" providerId="LiveId" clId="{B852CB2B-C903-4EBF-8E35-F3E761A680F3}" dt="2025-09-12T06:18:03.190" v="997"/>
        <pc:sldMkLst>
          <pc:docMk/>
          <pc:sldMk cId="167544980" sldId="290"/>
        </pc:sldMkLst>
      </pc:sldChg>
      <pc:sldChg chg="addSp modSp add mod">
        <pc:chgData name="Kevin Aby" userId="b36687b38264ac1c" providerId="LiveId" clId="{B852CB2B-C903-4EBF-8E35-F3E761A680F3}" dt="2025-09-12T06:18:08.846" v="999"/>
        <pc:sldMkLst>
          <pc:docMk/>
          <pc:sldMk cId="895352897" sldId="291"/>
        </pc:sldMkLst>
      </pc:sldChg>
      <pc:sldChg chg="modSp add mod">
        <pc:chgData name="Kevin Aby" userId="b36687b38264ac1c" providerId="LiveId" clId="{B852CB2B-C903-4EBF-8E35-F3E761A680F3}" dt="2025-09-12T06:18:14.226" v="1001"/>
        <pc:sldMkLst>
          <pc:docMk/>
          <pc:sldMk cId="1311443165" sldId="292"/>
        </pc:sldMkLst>
      </pc:sldChg>
      <pc:sldChg chg="addSp modSp new del mod">
        <pc:chgData name="Kevin Aby" userId="b36687b38264ac1c" providerId="LiveId" clId="{B852CB2B-C903-4EBF-8E35-F3E761A680F3}" dt="2025-09-12T06:31:07.134" v="1002" actId="47"/>
        <pc:sldMkLst>
          <pc:docMk/>
          <pc:sldMk cId="3251853269" sldId="293"/>
        </pc:sldMkLst>
      </pc:sldChg>
      <pc:sldChg chg="addSp modSp new mod">
        <pc:chgData name="Kevin Aby" userId="b36687b38264ac1c" providerId="LiveId" clId="{B852CB2B-C903-4EBF-8E35-F3E761A680F3}" dt="2025-09-12T03:54:14.955" v="976" actId="732"/>
        <pc:sldMkLst>
          <pc:docMk/>
          <pc:sldMk cId="1140024902" sldId="294"/>
        </pc:sldMkLst>
      </pc:sldChg>
      <pc:sldChg chg="addSp new">
        <pc:chgData name="Kevin Aby" userId="b36687b38264ac1c" providerId="LiveId" clId="{B852CB2B-C903-4EBF-8E35-F3E761A680F3}" dt="2025-09-12T06:31:15.834" v="1004"/>
        <pc:sldMkLst>
          <pc:docMk/>
          <pc:sldMk cId="1759012741" sldId="295"/>
        </pc:sldMkLst>
      </pc:sldChg>
      <pc:sldChg chg="addSp modSp new mod">
        <pc:chgData name="Kevin Aby" userId="b36687b38264ac1c" providerId="LiveId" clId="{B852CB2B-C903-4EBF-8E35-F3E761A680F3}" dt="2025-09-18T07:23:14.956" v="1193" actId="20577"/>
        <pc:sldMkLst>
          <pc:docMk/>
          <pc:sldMk cId="1051260484" sldId="296"/>
        </pc:sldMkLst>
        <pc:spChg chg="add mod">
          <ac:chgData name="Kevin Aby" userId="b36687b38264ac1c" providerId="LiveId" clId="{B852CB2B-C903-4EBF-8E35-F3E761A680F3}" dt="2025-09-18T07:18:51.076" v="1020" actId="20577"/>
          <ac:spMkLst>
            <pc:docMk/>
            <pc:sldMk cId="1051260484" sldId="296"/>
            <ac:spMk id="2" creationId="{974C737C-36FD-5C61-DE46-42C349394CBD}"/>
          </ac:spMkLst>
        </pc:spChg>
        <pc:spChg chg="add mod">
          <ac:chgData name="Kevin Aby" userId="b36687b38264ac1c" providerId="LiveId" clId="{B852CB2B-C903-4EBF-8E35-F3E761A680F3}" dt="2025-09-18T07:23:14.956" v="1193" actId="20577"/>
          <ac:spMkLst>
            <pc:docMk/>
            <pc:sldMk cId="1051260484" sldId="296"/>
            <ac:spMk id="4" creationId="{BBBFC197-17D8-D48C-05E4-63CC7FAB64DB}"/>
          </ac:spMkLst>
        </pc:spChg>
      </pc:sldChg>
      <pc:sldChg chg="add">
        <pc:chgData name="Kevin Aby" userId="b36687b38264ac1c" providerId="LiveId" clId="{B852CB2B-C903-4EBF-8E35-F3E761A680F3}" dt="2025-09-18T07:23:36.616" v="1194" actId="2890"/>
        <pc:sldMkLst>
          <pc:docMk/>
          <pc:sldMk cId="2633920711" sldId="297"/>
        </pc:sldMkLst>
      </pc:sldChg>
      <pc:sldChg chg="addSp modSp add mod">
        <pc:chgData name="Kevin Aby" userId="b36687b38264ac1c" providerId="LiveId" clId="{B852CB2B-C903-4EBF-8E35-F3E761A680F3}" dt="2025-09-18T07:41:05.953" v="1602" actId="20577"/>
        <pc:sldMkLst>
          <pc:docMk/>
          <pc:sldMk cId="614622022" sldId="298"/>
        </pc:sldMkLst>
        <pc:spChg chg="mod">
          <ac:chgData name="Kevin Aby" userId="b36687b38264ac1c" providerId="LiveId" clId="{B852CB2B-C903-4EBF-8E35-F3E761A680F3}" dt="2025-09-18T07:40:18.484" v="1582" actId="1076"/>
          <ac:spMkLst>
            <pc:docMk/>
            <pc:sldMk cId="614622022" sldId="298"/>
            <ac:spMk id="4" creationId="{073A3ECF-511E-B31E-62C7-26399854A4F9}"/>
          </ac:spMkLst>
        </pc:spChg>
        <pc:spChg chg="add mod">
          <ac:chgData name="Kevin Aby" userId="b36687b38264ac1c" providerId="LiveId" clId="{B852CB2B-C903-4EBF-8E35-F3E761A680F3}" dt="2025-09-18T07:41:05.953" v="1602" actId="20577"/>
          <ac:spMkLst>
            <pc:docMk/>
            <pc:sldMk cId="614622022" sldId="298"/>
            <ac:spMk id="7" creationId="{7B193282-95B7-B598-5C5E-75E7F156B35A}"/>
          </ac:spMkLst>
        </pc:spChg>
        <pc:picChg chg="add mod">
          <ac:chgData name="Kevin Aby" userId="b36687b38264ac1c" providerId="LiveId" clId="{B852CB2B-C903-4EBF-8E35-F3E761A680F3}" dt="2025-09-18T07:40:14.557" v="1581" actId="1076"/>
          <ac:picMkLst>
            <pc:docMk/>
            <pc:sldMk cId="614622022" sldId="298"/>
            <ac:picMk id="5" creationId="{8D57018E-AFC3-ADED-9DBA-C95E8717B2FD}"/>
          </ac:picMkLst>
        </pc:picChg>
      </pc:sldChg>
      <pc:sldChg chg="addSp modSp add mod">
        <pc:chgData name="Kevin Aby" userId="b36687b38264ac1c" providerId="LiveId" clId="{B852CB2B-C903-4EBF-8E35-F3E761A680F3}" dt="2025-09-18T07:57:14.742" v="1794" actId="1035"/>
        <pc:sldMkLst>
          <pc:docMk/>
          <pc:sldMk cId="3011042839" sldId="299"/>
        </pc:sldMkLst>
        <pc:spChg chg="mod">
          <ac:chgData name="Kevin Aby" userId="b36687b38264ac1c" providerId="LiveId" clId="{B852CB2B-C903-4EBF-8E35-F3E761A680F3}" dt="2025-09-18T07:55:58.830" v="1764" actId="1076"/>
          <ac:spMkLst>
            <pc:docMk/>
            <pc:sldMk cId="3011042839" sldId="299"/>
            <ac:spMk id="4" creationId="{1B342168-0421-F14A-FA5A-DCDC2058E706}"/>
          </ac:spMkLst>
        </pc:spChg>
        <pc:picChg chg="add mod">
          <ac:chgData name="Kevin Aby" userId="b36687b38264ac1c" providerId="LiveId" clId="{B852CB2B-C903-4EBF-8E35-F3E761A680F3}" dt="2025-09-18T07:55:49.051" v="1762" actId="14100"/>
          <ac:picMkLst>
            <pc:docMk/>
            <pc:sldMk cId="3011042839" sldId="299"/>
            <ac:picMk id="7" creationId="{08250A89-C2CA-E895-9D0C-C12C1E032D57}"/>
          </ac:picMkLst>
        </pc:picChg>
        <pc:picChg chg="add mod">
          <ac:chgData name="Kevin Aby" userId="b36687b38264ac1c" providerId="LiveId" clId="{B852CB2B-C903-4EBF-8E35-F3E761A680F3}" dt="2025-09-18T07:57:14.742" v="1794" actId="1035"/>
          <ac:picMkLst>
            <pc:docMk/>
            <pc:sldMk cId="3011042839" sldId="299"/>
            <ac:picMk id="9" creationId="{16C69335-A808-D2D8-9B21-61D6D58D1C64}"/>
          </ac:picMkLst>
        </pc:picChg>
      </pc:sldChg>
      <pc:sldChg chg="add del">
        <pc:chgData name="Kevin Aby" userId="b36687b38264ac1c" providerId="LiveId" clId="{B852CB2B-C903-4EBF-8E35-F3E761A680F3}" dt="2025-09-18T07:43:10.879" v="1605"/>
        <pc:sldMkLst>
          <pc:docMk/>
          <pc:sldMk cId="1227596267" sldId="300"/>
        </pc:sldMkLst>
      </pc:sldChg>
      <pc:sldChg chg="modSp add mod">
        <pc:chgData name="Kevin Aby" userId="b36687b38264ac1c" providerId="LiveId" clId="{B852CB2B-C903-4EBF-8E35-F3E761A680F3}" dt="2025-09-18T08:06:23.432" v="2115" actId="20577"/>
        <pc:sldMkLst>
          <pc:docMk/>
          <pc:sldMk cId="3380501920" sldId="300"/>
        </pc:sldMkLst>
        <pc:spChg chg="mod">
          <ac:chgData name="Kevin Aby" userId="b36687b38264ac1c" providerId="LiveId" clId="{B852CB2B-C903-4EBF-8E35-F3E761A680F3}" dt="2025-09-18T08:06:23.432" v="2115" actId="20577"/>
          <ac:spMkLst>
            <pc:docMk/>
            <pc:sldMk cId="3380501920" sldId="300"/>
            <ac:spMk id="4" creationId="{0666831D-5FA5-93BA-CD08-F5AA7581D0B7}"/>
          </ac:spMkLst>
        </pc:spChg>
      </pc:sldChg>
      <pc:sldChg chg="new del">
        <pc:chgData name="Kevin Aby" userId="b36687b38264ac1c" providerId="LiveId" clId="{B852CB2B-C903-4EBF-8E35-F3E761A680F3}" dt="2025-09-25T07:18:33.359" v="2117" actId="680"/>
        <pc:sldMkLst>
          <pc:docMk/>
          <pc:sldMk cId="3635923280" sldId="301"/>
        </pc:sldMkLst>
      </pc:sldChg>
      <pc:sldChg chg="modSp add mod">
        <pc:chgData name="Kevin Aby" userId="b36687b38264ac1c" providerId="LiveId" clId="{B852CB2B-C903-4EBF-8E35-F3E761A680F3}" dt="2025-09-25T07:32:25.482" v="2374" actId="20577"/>
        <pc:sldMkLst>
          <pc:docMk/>
          <pc:sldMk cId="3976356718" sldId="301"/>
        </pc:sldMkLst>
        <pc:spChg chg="mod">
          <ac:chgData name="Kevin Aby" userId="b36687b38264ac1c" providerId="LiveId" clId="{B852CB2B-C903-4EBF-8E35-F3E761A680F3}" dt="2025-09-25T07:27:46.369" v="2274" actId="20577"/>
          <ac:spMkLst>
            <pc:docMk/>
            <pc:sldMk cId="3976356718" sldId="301"/>
            <ac:spMk id="2" creationId="{C604F5EF-D08C-46DE-ED35-859E56AA7E2E}"/>
          </ac:spMkLst>
        </pc:spChg>
        <pc:spChg chg="mod">
          <ac:chgData name="Kevin Aby" userId="b36687b38264ac1c" providerId="LiveId" clId="{B852CB2B-C903-4EBF-8E35-F3E761A680F3}" dt="2025-09-25T07:32:25.482" v="2374" actId="20577"/>
          <ac:spMkLst>
            <pc:docMk/>
            <pc:sldMk cId="3976356718" sldId="301"/>
            <ac:spMk id="4" creationId="{F07DC422-B71D-51A6-EE03-6E4DA040123A}"/>
          </ac:spMkLst>
        </pc:spChg>
      </pc:sldChg>
      <pc:sldChg chg="new del">
        <pc:chgData name="Kevin Aby" userId="b36687b38264ac1c" providerId="LiveId" clId="{B852CB2B-C903-4EBF-8E35-F3E761A680F3}" dt="2025-09-25T07:33:13.623" v="2377" actId="47"/>
        <pc:sldMkLst>
          <pc:docMk/>
          <pc:sldMk cId="3695803200" sldId="302"/>
        </pc:sldMkLst>
      </pc:sldChg>
      <pc:sldChg chg="modSp add mod">
        <pc:chgData name="Kevin Aby" userId="b36687b38264ac1c" providerId="LiveId" clId="{B852CB2B-C903-4EBF-8E35-F3E761A680F3}" dt="2025-09-25T07:34:10.474" v="2447" actId="20577"/>
        <pc:sldMkLst>
          <pc:docMk/>
          <pc:sldMk cId="477938544" sldId="303"/>
        </pc:sldMkLst>
        <pc:spChg chg="mod">
          <ac:chgData name="Kevin Aby" userId="b36687b38264ac1c" providerId="LiveId" clId="{B852CB2B-C903-4EBF-8E35-F3E761A680F3}" dt="2025-09-25T07:34:10.474" v="2447" actId="20577"/>
          <ac:spMkLst>
            <pc:docMk/>
            <pc:sldMk cId="477938544" sldId="303"/>
            <ac:spMk id="4" creationId="{E75D5719-75B0-FC4C-916A-B460C8802746}"/>
          </ac:spMkLst>
        </pc:spChg>
      </pc:sldChg>
      <pc:sldChg chg="addSp delSp new del mod">
        <pc:chgData name="Kevin Aby" userId="b36687b38264ac1c" providerId="LiveId" clId="{B852CB2B-C903-4EBF-8E35-F3E761A680F3}" dt="2025-09-25T07:36:15.403" v="2452" actId="47"/>
        <pc:sldMkLst>
          <pc:docMk/>
          <pc:sldMk cId="3071243574" sldId="304"/>
        </pc:sldMkLst>
      </pc:sldChg>
      <pc:sldChg chg="modSp add mod">
        <pc:chgData name="Kevin Aby" userId="b36687b38264ac1c" providerId="LiveId" clId="{B852CB2B-C903-4EBF-8E35-F3E761A680F3}" dt="2025-09-25T07:40:26.556" v="2618" actId="20577"/>
        <pc:sldMkLst>
          <pc:docMk/>
          <pc:sldMk cId="2835043113" sldId="305"/>
        </pc:sldMkLst>
        <pc:spChg chg="mod">
          <ac:chgData name="Kevin Aby" userId="b36687b38264ac1c" providerId="LiveId" clId="{B852CB2B-C903-4EBF-8E35-F3E761A680F3}" dt="2025-09-25T07:40:26.556" v="2618" actId="20577"/>
          <ac:spMkLst>
            <pc:docMk/>
            <pc:sldMk cId="2835043113" sldId="305"/>
            <ac:spMk id="4" creationId="{C3E94F76-B22B-1C41-227F-E8B063783827}"/>
          </ac:spMkLst>
        </pc:spChg>
      </pc:sldChg>
      <pc:sldChg chg="new del">
        <pc:chgData name="Kevin Aby" userId="b36687b38264ac1c" providerId="LiveId" clId="{B852CB2B-C903-4EBF-8E35-F3E761A680F3}" dt="2025-09-25T07:40:52.339" v="2620" actId="47"/>
        <pc:sldMkLst>
          <pc:docMk/>
          <pc:sldMk cId="3310785653" sldId="306"/>
        </pc:sldMkLst>
      </pc:sldChg>
      <pc:sldChg chg="modSp add mod">
        <pc:chgData name="Kevin Aby" userId="b36687b38264ac1c" providerId="LiveId" clId="{B852CB2B-C903-4EBF-8E35-F3E761A680F3}" dt="2025-09-25T07:43:06.757" v="2682" actId="20577"/>
        <pc:sldMkLst>
          <pc:docMk/>
          <pc:sldMk cId="3577435294" sldId="306"/>
        </pc:sldMkLst>
        <pc:spChg chg="mod">
          <ac:chgData name="Kevin Aby" userId="b36687b38264ac1c" providerId="LiveId" clId="{B852CB2B-C903-4EBF-8E35-F3E761A680F3}" dt="2025-09-25T07:43:06.757" v="2682" actId="20577"/>
          <ac:spMkLst>
            <pc:docMk/>
            <pc:sldMk cId="3577435294" sldId="306"/>
            <ac:spMk id="4" creationId="{19FE5938-CFF2-9D56-DF92-3211456561A4}"/>
          </ac:spMkLst>
        </pc:spChg>
      </pc:sldChg>
      <pc:sldChg chg="addSp delSp modSp add mod">
        <pc:chgData name="Kevin Aby" userId="b36687b38264ac1c" providerId="LiveId" clId="{B852CB2B-C903-4EBF-8E35-F3E761A680F3}" dt="2025-09-25T08:05:28.006" v="2822" actId="20577"/>
        <pc:sldMkLst>
          <pc:docMk/>
          <pc:sldMk cId="3886631963" sldId="307"/>
        </pc:sldMkLst>
        <pc:spChg chg="mod">
          <ac:chgData name="Kevin Aby" userId="b36687b38264ac1c" providerId="LiveId" clId="{B852CB2B-C903-4EBF-8E35-F3E761A680F3}" dt="2025-09-25T08:05:06.973" v="2784" actId="20577"/>
          <ac:spMkLst>
            <pc:docMk/>
            <pc:sldMk cId="3886631963" sldId="307"/>
            <ac:spMk id="4" creationId="{94AB95C5-1691-575B-60E7-7014C5692105}"/>
          </ac:spMkLst>
        </pc:spChg>
        <pc:spChg chg="add mod">
          <ac:chgData name="Kevin Aby" userId="b36687b38264ac1c" providerId="LiveId" clId="{B852CB2B-C903-4EBF-8E35-F3E761A680F3}" dt="2025-09-25T08:05:28.006" v="2822" actId="20577"/>
          <ac:spMkLst>
            <pc:docMk/>
            <pc:sldMk cId="3886631963" sldId="307"/>
            <ac:spMk id="6" creationId="{B08186F4-869F-1504-59EE-FB411EE4C679}"/>
          </ac:spMkLst>
        </pc:spChg>
      </pc:sldChg>
      <pc:sldChg chg="delSp modSp add mod">
        <pc:chgData name="Kevin Aby" userId="b36687b38264ac1c" providerId="LiveId" clId="{B852CB2B-C903-4EBF-8E35-F3E761A680F3}" dt="2025-09-25T08:07:23.790" v="2843" actId="20577"/>
        <pc:sldMkLst>
          <pc:docMk/>
          <pc:sldMk cId="2805343739" sldId="308"/>
        </pc:sldMkLst>
        <pc:spChg chg="mod">
          <ac:chgData name="Kevin Aby" userId="b36687b38264ac1c" providerId="LiveId" clId="{B852CB2B-C903-4EBF-8E35-F3E761A680F3}" dt="2025-09-25T08:07:23.790" v="2843" actId="20577"/>
          <ac:spMkLst>
            <pc:docMk/>
            <pc:sldMk cId="2805343739" sldId="308"/>
            <ac:spMk id="4" creationId="{3CC974DE-94DC-34EC-AE29-435F3E95EF0F}"/>
          </ac:spMkLst>
        </pc:spChg>
      </pc:sldChg>
      <pc:sldChg chg="addSp modSp add mod">
        <pc:chgData name="Kevin Aby" userId="b36687b38264ac1c" providerId="LiveId" clId="{B852CB2B-C903-4EBF-8E35-F3E761A680F3}" dt="2025-09-25T08:12:45.549" v="2904" actId="20577"/>
        <pc:sldMkLst>
          <pc:docMk/>
          <pc:sldMk cId="219423396" sldId="309"/>
        </pc:sldMkLst>
        <pc:spChg chg="add mod">
          <ac:chgData name="Kevin Aby" userId="b36687b38264ac1c" providerId="LiveId" clId="{B852CB2B-C903-4EBF-8E35-F3E761A680F3}" dt="2025-09-25T08:12:16.686" v="2900" actId="1035"/>
          <ac:spMkLst>
            <pc:docMk/>
            <pc:sldMk cId="219423396" sldId="309"/>
            <ac:spMk id="3" creationId="{70A62C9C-4BDA-3459-318F-ACF2F80E2A2F}"/>
          </ac:spMkLst>
        </pc:spChg>
        <pc:spChg chg="mod">
          <ac:chgData name="Kevin Aby" userId="b36687b38264ac1c" providerId="LiveId" clId="{B852CB2B-C903-4EBF-8E35-F3E761A680F3}" dt="2025-09-25T08:12:45.549" v="2904" actId="20577"/>
          <ac:spMkLst>
            <pc:docMk/>
            <pc:sldMk cId="219423396" sldId="309"/>
            <ac:spMk id="4" creationId="{FC27033C-752A-0B4D-4BEF-F94641F4E53B}"/>
          </ac:spMkLst>
        </pc:spChg>
      </pc:sldChg>
      <pc:sldChg chg="modSp add mod">
        <pc:chgData name="Kevin Aby" userId="b36687b38264ac1c" providerId="LiveId" clId="{B852CB2B-C903-4EBF-8E35-F3E761A680F3}" dt="2025-09-25T08:32:52.965" v="2978" actId="1076"/>
        <pc:sldMkLst>
          <pc:docMk/>
          <pc:sldMk cId="3773037952" sldId="310"/>
        </pc:sldMkLst>
        <pc:spChg chg="mod">
          <ac:chgData name="Kevin Aby" userId="b36687b38264ac1c" providerId="LiveId" clId="{B852CB2B-C903-4EBF-8E35-F3E761A680F3}" dt="2025-09-25T08:29:01.722" v="2956" actId="1076"/>
          <ac:spMkLst>
            <pc:docMk/>
            <pc:sldMk cId="3773037952" sldId="310"/>
            <ac:spMk id="3" creationId="{7275ED28-F6CF-07C6-6588-851177402C4B}"/>
          </ac:spMkLst>
        </pc:spChg>
        <pc:spChg chg="mod">
          <ac:chgData name="Kevin Aby" userId="b36687b38264ac1c" providerId="LiveId" clId="{B852CB2B-C903-4EBF-8E35-F3E761A680F3}" dt="2025-09-25T08:32:52.965" v="2978" actId="1076"/>
          <ac:spMkLst>
            <pc:docMk/>
            <pc:sldMk cId="3773037952" sldId="310"/>
            <ac:spMk id="4" creationId="{2799EB11-AD03-6579-F38B-4370329F0652}"/>
          </ac:spMkLst>
        </pc:spChg>
      </pc:sldChg>
      <pc:sldChg chg="delSp modSp add mod">
        <pc:chgData name="Kevin Aby" userId="b36687b38264ac1c" providerId="LiveId" clId="{B852CB2B-C903-4EBF-8E35-F3E761A680F3}" dt="2025-09-25T08:30:56.536" v="2974" actId="113"/>
        <pc:sldMkLst>
          <pc:docMk/>
          <pc:sldMk cId="3736847575" sldId="311"/>
        </pc:sldMkLst>
        <pc:spChg chg="mod">
          <ac:chgData name="Kevin Aby" userId="b36687b38264ac1c" providerId="LiveId" clId="{B852CB2B-C903-4EBF-8E35-F3E761A680F3}" dt="2025-09-25T08:30:56.536" v="2974" actId="113"/>
          <ac:spMkLst>
            <pc:docMk/>
            <pc:sldMk cId="3736847575" sldId="311"/>
            <ac:spMk id="4" creationId="{1CAF9A5F-3070-5424-AB0F-E5FC23C25EBF}"/>
          </ac:spMkLst>
        </pc:spChg>
      </pc:sldChg>
      <pc:sldChg chg="modSp add del mod">
        <pc:chgData name="Kevin Aby" userId="b36687b38264ac1c" providerId="LiveId" clId="{B852CB2B-C903-4EBF-8E35-F3E761A680F3}" dt="2025-09-25T08:33:52.656" v="2979" actId="47"/>
        <pc:sldMkLst>
          <pc:docMk/>
          <pc:sldMk cId="1550627448" sldId="312"/>
        </pc:sldMkLst>
      </pc:sldChg>
      <pc:sldChg chg="modSp add mod">
        <pc:chgData name="Kevin Aby" userId="b36687b38264ac1c" providerId="LiveId" clId="{B852CB2B-C903-4EBF-8E35-F3E761A680F3}" dt="2025-09-25T09:46:56.235" v="3022" actId="20577"/>
        <pc:sldMkLst>
          <pc:docMk/>
          <pc:sldMk cId="4211224741" sldId="312"/>
        </pc:sldMkLst>
        <pc:spChg chg="mod">
          <ac:chgData name="Kevin Aby" userId="b36687b38264ac1c" providerId="LiveId" clId="{B852CB2B-C903-4EBF-8E35-F3E761A680F3}" dt="2025-09-25T09:46:56.235" v="3022" actId="20577"/>
          <ac:spMkLst>
            <pc:docMk/>
            <pc:sldMk cId="4211224741" sldId="312"/>
            <ac:spMk id="4" creationId="{6735286B-0C59-096E-970F-C286BD22C543}"/>
          </ac:spMkLst>
        </pc:spChg>
      </pc:sldChg>
      <pc:sldChg chg="addSp modSp new mod">
        <pc:chgData name="Kevin Aby" userId="b36687b38264ac1c" providerId="LiveId" clId="{B852CB2B-C903-4EBF-8E35-F3E761A680F3}" dt="2025-10-09T08:15:40.773" v="3260" actId="20577"/>
        <pc:sldMkLst>
          <pc:docMk/>
          <pc:sldMk cId="1934599519" sldId="313"/>
        </pc:sldMkLst>
        <pc:spChg chg="add mod">
          <ac:chgData name="Kevin Aby" userId="b36687b38264ac1c" providerId="LiveId" clId="{B852CB2B-C903-4EBF-8E35-F3E761A680F3}" dt="2025-10-09T08:15:40.773" v="3260" actId="20577"/>
          <ac:spMkLst>
            <pc:docMk/>
            <pc:sldMk cId="1934599519" sldId="313"/>
            <ac:spMk id="2" creationId="{DE62150A-69CB-9E2A-365F-0B06A2BC30C6}"/>
          </ac:spMkLst>
        </pc:spChg>
      </pc:sldChg>
      <pc:sldChg chg="addSp modSp add mod">
        <pc:chgData name="Kevin Aby" userId="b36687b38264ac1c" providerId="LiveId" clId="{B852CB2B-C903-4EBF-8E35-F3E761A680F3}" dt="2025-10-16T07:46:16.126" v="3374" actId="20577"/>
        <pc:sldMkLst>
          <pc:docMk/>
          <pc:sldMk cId="319357283" sldId="314"/>
        </pc:sldMkLst>
        <pc:spChg chg="mod">
          <ac:chgData name="Kevin Aby" userId="b36687b38264ac1c" providerId="LiveId" clId="{B852CB2B-C903-4EBF-8E35-F3E761A680F3}" dt="2025-10-16T07:42:46.683" v="3262"/>
          <ac:spMkLst>
            <pc:docMk/>
            <pc:sldMk cId="319357283" sldId="314"/>
            <ac:spMk id="2" creationId="{A1C28917-FEA4-BDFB-F1BC-8F4426EE0B1C}"/>
          </ac:spMkLst>
        </pc:spChg>
        <pc:spChg chg="add">
          <ac:chgData name="Kevin Aby" userId="b36687b38264ac1c" providerId="LiveId" clId="{B852CB2B-C903-4EBF-8E35-F3E761A680F3}" dt="2025-10-16T07:43:28.612" v="3263"/>
          <ac:spMkLst>
            <pc:docMk/>
            <pc:sldMk cId="319357283" sldId="314"/>
            <ac:spMk id="3" creationId="{C61885C3-5204-2885-1B67-978D9143F790}"/>
          </ac:spMkLst>
        </pc:spChg>
        <pc:spChg chg="mod">
          <ac:chgData name="Kevin Aby" userId="b36687b38264ac1c" providerId="LiveId" clId="{B852CB2B-C903-4EBF-8E35-F3E761A680F3}" dt="2025-10-16T07:46:16.126" v="3374" actId="20577"/>
          <ac:spMkLst>
            <pc:docMk/>
            <pc:sldMk cId="319357283" sldId="314"/>
            <ac:spMk id="4" creationId="{5E579EF6-3FC5-BB0C-5FE6-848453C2E2B8}"/>
          </ac:spMkLst>
        </pc:spChg>
      </pc:sldChg>
      <pc:sldChg chg="modSp add mod">
        <pc:chgData name="Kevin Aby" userId="b36687b38264ac1c" providerId="LiveId" clId="{B852CB2B-C903-4EBF-8E35-F3E761A680F3}" dt="2025-10-16T07:48:14.618" v="3436" actId="20577"/>
        <pc:sldMkLst>
          <pc:docMk/>
          <pc:sldMk cId="3199208409" sldId="315"/>
        </pc:sldMkLst>
        <pc:spChg chg="mod">
          <ac:chgData name="Kevin Aby" userId="b36687b38264ac1c" providerId="LiveId" clId="{B852CB2B-C903-4EBF-8E35-F3E761A680F3}" dt="2025-10-16T07:48:14.618" v="3436" actId="20577"/>
          <ac:spMkLst>
            <pc:docMk/>
            <pc:sldMk cId="3199208409" sldId="315"/>
            <ac:spMk id="4" creationId="{28E11351-532D-CC78-E6E4-7B265DE05EC5}"/>
          </ac:spMkLst>
        </pc:spChg>
      </pc:sldChg>
      <pc:sldChg chg="addSp modSp add mod">
        <pc:chgData name="Kevin Aby" userId="b36687b38264ac1c" providerId="LiveId" clId="{B852CB2B-C903-4EBF-8E35-F3E761A680F3}" dt="2025-10-16T07:56:53.036" v="3517" actId="20577"/>
        <pc:sldMkLst>
          <pc:docMk/>
          <pc:sldMk cId="2616960589" sldId="316"/>
        </pc:sldMkLst>
        <pc:spChg chg="mod">
          <ac:chgData name="Kevin Aby" userId="b36687b38264ac1c" providerId="LiveId" clId="{B852CB2B-C903-4EBF-8E35-F3E761A680F3}" dt="2025-10-16T07:56:53.036" v="3517" actId="20577"/>
          <ac:spMkLst>
            <pc:docMk/>
            <pc:sldMk cId="2616960589" sldId="316"/>
            <ac:spMk id="4" creationId="{A3CAFB19-1F7D-96AF-D1FC-9747EA005C21}"/>
          </ac:spMkLst>
        </pc:spChg>
        <pc:picChg chg="add mod">
          <ac:chgData name="Kevin Aby" userId="b36687b38264ac1c" providerId="LiveId" clId="{B852CB2B-C903-4EBF-8E35-F3E761A680F3}" dt="2025-10-16T07:55:50.459" v="3514" actId="14100"/>
          <ac:picMkLst>
            <pc:docMk/>
            <pc:sldMk cId="2616960589" sldId="316"/>
            <ac:picMk id="5" creationId="{C6CB6D46-3A37-AAE7-3168-D928C7931E24}"/>
          </ac:picMkLst>
        </pc:picChg>
      </pc:sldChg>
      <pc:sldChg chg="addSp delSp modSp add mod">
        <pc:chgData name="Kevin Aby" userId="b36687b38264ac1c" providerId="LiveId" clId="{B852CB2B-C903-4EBF-8E35-F3E761A680F3}" dt="2025-10-16T08:10:39.098" v="3588" actId="22"/>
        <pc:sldMkLst>
          <pc:docMk/>
          <pc:sldMk cId="158837326" sldId="317"/>
        </pc:sldMkLst>
        <pc:spChg chg="mod">
          <ac:chgData name="Kevin Aby" userId="b36687b38264ac1c" providerId="LiveId" clId="{B852CB2B-C903-4EBF-8E35-F3E761A680F3}" dt="2025-10-16T08:10:31.881" v="3586" actId="14100"/>
          <ac:spMkLst>
            <pc:docMk/>
            <pc:sldMk cId="158837326" sldId="317"/>
            <ac:spMk id="4" creationId="{3C92BF3D-CD6E-BA33-7149-D0768A1C466D}"/>
          </ac:spMkLst>
        </pc:spChg>
        <pc:spChg chg="add del">
          <ac:chgData name="Kevin Aby" userId="b36687b38264ac1c" providerId="LiveId" clId="{B852CB2B-C903-4EBF-8E35-F3E761A680F3}" dt="2025-10-16T08:10:39.098" v="3588" actId="22"/>
          <ac:spMkLst>
            <pc:docMk/>
            <pc:sldMk cId="158837326" sldId="317"/>
            <ac:spMk id="5" creationId="{5F3C0131-7076-00CE-99CA-E9C39B079731}"/>
          </ac:spMkLst>
        </pc:spChg>
      </pc:sldChg>
      <pc:sldChg chg="addSp modSp add mod">
        <pc:chgData name="Kevin Aby" userId="b36687b38264ac1c" providerId="LiveId" clId="{B852CB2B-C903-4EBF-8E35-F3E761A680F3}" dt="2025-10-16T08:13:48.456" v="3689" actId="20577"/>
        <pc:sldMkLst>
          <pc:docMk/>
          <pc:sldMk cId="1104424986" sldId="318"/>
        </pc:sldMkLst>
        <pc:spChg chg="mod">
          <ac:chgData name="Kevin Aby" userId="b36687b38264ac1c" providerId="LiveId" clId="{B852CB2B-C903-4EBF-8E35-F3E761A680F3}" dt="2025-10-16T08:13:48.456" v="3689" actId="20577"/>
          <ac:spMkLst>
            <pc:docMk/>
            <pc:sldMk cId="1104424986" sldId="318"/>
            <ac:spMk id="4" creationId="{E0DB9EA4-5306-40EF-939E-47D1CB0F3003}"/>
          </ac:spMkLst>
        </pc:spChg>
        <pc:picChg chg="add mod">
          <ac:chgData name="Kevin Aby" userId="b36687b38264ac1c" providerId="LiveId" clId="{B852CB2B-C903-4EBF-8E35-F3E761A680F3}" dt="2025-10-16T08:13:43.731" v="3684" actId="1076"/>
          <ac:picMkLst>
            <pc:docMk/>
            <pc:sldMk cId="1104424986" sldId="318"/>
            <ac:picMk id="5" creationId="{E728BA16-9426-464E-E3E1-B015C53483D6}"/>
          </ac:picMkLst>
        </pc:picChg>
      </pc:sldChg>
      <pc:sldChg chg="new del">
        <pc:chgData name="Kevin Aby" userId="b36687b38264ac1c" providerId="LiveId" clId="{B852CB2B-C903-4EBF-8E35-F3E761A680F3}" dt="2025-10-16T08:15:40.475" v="3692" actId="47"/>
        <pc:sldMkLst>
          <pc:docMk/>
          <pc:sldMk cId="1545650764" sldId="319"/>
        </pc:sldMkLst>
      </pc:sldChg>
      <pc:sldChg chg="delSp modSp add mod">
        <pc:chgData name="Kevin Aby" userId="b36687b38264ac1c" providerId="LiveId" clId="{B852CB2B-C903-4EBF-8E35-F3E761A680F3}" dt="2025-10-16T08:19:13.851" v="3845" actId="20577"/>
        <pc:sldMkLst>
          <pc:docMk/>
          <pc:sldMk cId="3820488912" sldId="320"/>
        </pc:sldMkLst>
        <pc:spChg chg="del">
          <ac:chgData name="Kevin Aby" userId="b36687b38264ac1c" providerId="LiveId" clId="{B852CB2B-C903-4EBF-8E35-F3E761A680F3}" dt="2025-10-16T08:18:35.143" v="3794" actId="478"/>
          <ac:spMkLst>
            <pc:docMk/>
            <pc:sldMk cId="3820488912" sldId="320"/>
            <ac:spMk id="2" creationId="{4B86CEBE-1A50-E16C-EB81-787D9B79F540}"/>
          </ac:spMkLst>
        </pc:spChg>
        <pc:spChg chg="mod">
          <ac:chgData name="Kevin Aby" userId="b36687b38264ac1c" providerId="LiveId" clId="{B852CB2B-C903-4EBF-8E35-F3E761A680F3}" dt="2025-10-16T08:19:13.851" v="3845" actId="20577"/>
          <ac:spMkLst>
            <pc:docMk/>
            <pc:sldMk cId="3820488912" sldId="320"/>
            <ac:spMk id="4" creationId="{534791A1-0536-6487-82D3-DD7C8E9D46B7}"/>
          </ac:spMkLst>
        </pc:spChg>
      </pc:sldChg>
      <pc:sldChg chg="add del">
        <pc:chgData name="Kevin Aby" userId="b36687b38264ac1c" providerId="LiveId" clId="{B852CB2B-C903-4EBF-8E35-F3E761A680F3}" dt="2025-10-16T08:15:47.450" v="3694"/>
        <pc:sldMkLst>
          <pc:docMk/>
          <pc:sldMk cId="3281078646" sldId="321"/>
        </pc:sldMkLst>
      </pc:sldChg>
    </pc:docChg>
  </pc:docChgLst>
  <pc:docChgLst>
    <pc:chgData name="Kevin Aby" userId="b36687b38264ac1c" providerId="LiveId" clId="{EAAD16A4-BF91-4EDB-BC25-9D722458CDF1}"/>
    <pc:docChg chg="undo redo custSel addSld delSld modSld">
      <pc:chgData name="Kevin Aby" userId="b36687b38264ac1c" providerId="LiveId" clId="{EAAD16A4-BF91-4EDB-BC25-9D722458CDF1}" dt="2025-08-21T08:42:38.154" v="2925" actId="47"/>
      <pc:docMkLst>
        <pc:docMk/>
      </pc:docMkLst>
      <pc:sldChg chg="addSp modSp new mod">
        <pc:chgData name="Kevin Aby" userId="b36687b38264ac1c" providerId="LiveId" clId="{EAAD16A4-BF91-4EDB-BC25-9D722458CDF1}" dt="2025-08-07T08:01:05.060" v="239" actId="5793"/>
        <pc:sldMkLst>
          <pc:docMk/>
          <pc:sldMk cId="1730988698" sldId="259"/>
        </pc:sldMkLst>
      </pc:sldChg>
      <pc:sldChg chg="addSp delSp modSp add mod">
        <pc:chgData name="Kevin Aby" userId="b36687b38264ac1c" providerId="LiveId" clId="{EAAD16A4-BF91-4EDB-BC25-9D722458CDF1}" dt="2025-08-07T08:10:11.409" v="807" actId="1076"/>
        <pc:sldMkLst>
          <pc:docMk/>
          <pc:sldMk cId="1941232008" sldId="260"/>
        </pc:sldMkLst>
      </pc:sldChg>
      <pc:sldChg chg="new del">
        <pc:chgData name="Kevin Aby" userId="b36687b38264ac1c" providerId="LiveId" clId="{EAAD16A4-BF91-4EDB-BC25-9D722458CDF1}" dt="2025-08-07T07:54:34.747" v="2" actId="47"/>
        <pc:sldMkLst>
          <pc:docMk/>
          <pc:sldMk cId="2621350013" sldId="260"/>
        </pc:sldMkLst>
      </pc:sldChg>
      <pc:sldChg chg="delSp modSp add mod">
        <pc:chgData name="Kevin Aby" userId="b36687b38264ac1c" providerId="LiveId" clId="{EAAD16A4-BF91-4EDB-BC25-9D722458CDF1}" dt="2025-08-07T08:18:08.063" v="1129" actId="1076"/>
        <pc:sldMkLst>
          <pc:docMk/>
          <pc:sldMk cId="3113959314" sldId="261"/>
        </pc:sldMkLst>
      </pc:sldChg>
      <pc:sldChg chg="addSp modSp add mod">
        <pc:chgData name="Kevin Aby" userId="b36687b38264ac1c" providerId="LiveId" clId="{EAAD16A4-BF91-4EDB-BC25-9D722458CDF1}" dt="2025-08-07T08:25:28.840" v="1266" actId="14100"/>
        <pc:sldMkLst>
          <pc:docMk/>
          <pc:sldMk cId="1053872966" sldId="262"/>
        </pc:sldMkLst>
      </pc:sldChg>
      <pc:sldChg chg="addSp delSp modSp new del mod">
        <pc:chgData name="Kevin Aby" userId="b36687b38264ac1c" providerId="LiveId" clId="{EAAD16A4-BF91-4EDB-BC25-9D722458CDF1}" dt="2025-08-07T08:26:29.109" v="1272" actId="47"/>
        <pc:sldMkLst>
          <pc:docMk/>
          <pc:sldMk cId="179880140" sldId="263"/>
        </pc:sldMkLst>
      </pc:sldChg>
      <pc:sldChg chg="addSp delSp modSp add mod">
        <pc:chgData name="Kevin Aby" userId="b36687b38264ac1c" providerId="LiveId" clId="{EAAD16A4-BF91-4EDB-BC25-9D722458CDF1}" dt="2025-08-07T08:29:27.293" v="1344" actId="5793"/>
        <pc:sldMkLst>
          <pc:docMk/>
          <pc:sldMk cId="1987159843" sldId="264"/>
        </pc:sldMkLst>
      </pc:sldChg>
      <pc:sldChg chg="modSp add del mod">
        <pc:chgData name="Kevin Aby" userId="b36687b38264ac1c" providerId="LiveId" clId="{EAAD16A4-BF91-4EDB-BC25-9D722458CDF1}" dt="2025-08-14T08:38:47.733" v="2358" actId="47"/>
        <pc:sldMkLst>
          <pc:docMk/>
          <pc:sldMk cId="3447041709" sldId="265"/>
        </pc:sldMkLst>
      </pc:sldChg>
      <pc:sldChg chg="modSp add mod">
        <pc:chgData name="Kevin Aby" userId="b36687b38264ac1c" providerId="LiveId" clId="{EAAD16A4-BF91-4EDB-BC25-9D722458CDF1}" dt="2025-08-14T07:50:24.997" v="1606" actId="14100"/>
        <pc:sldMkLst>
          <pc:docMk/>
          <pc:sldMk cId="778211135" sldId="266"/>
        </pc:sldMkLst>
      </pc:sldChg>
      <pc:sldChg chg="add">
        <pc:chgData name="Kevin Aby" userId="b36687b38264ac1c" providerId="LiveId" clId="{EAAD16A4-BF91-4EDB-BC25-9D722458CDF1}" dt="2025-08-14T07:50:39.328" v="1607" actId="2890"/>
        <pc:sldMkLst>
          <pc:docMk/>
          <pc:sldMk cId="3343568750" sldId="267"/>
        </pc:sldMkLst>
      </pc:sldChg>
      <pc:sldChg chg="addSp delSp modSp add mod">
        <pc:chgData name="Kevin Aby" userId="b36687b38264ac1c" providerId="LiveId" clId="{EAAD16A4-BF91-4EDB-BC25-9D722458CDF1}" dt="2025-08-14T07:56:40.870" v="1799" actId="20577"/>
        <pc:sldMkLst>
          <pc:docMk/>
          <pc:sldMk cId="3532810436" sldId="268"/>
        </pc:sldMkLst>
      </pc:sldChg>
      <pc:sldChg chg="addSp modSp add mod">
        <pc:chgData name="Kevin Aby" userId="b36687b38264ac1c" providerId="LiveId" clId="{EAAD16A4-BF91-4EDB-BC25-9D722458CDF1}" dt="2025-08-14T08:16:41.368" v="2323" actId="20577"/>
        <pc:sldMkLst>
          <pc:docMk/>
          <pc:sldMk cId="3581374353" sldId="269"/>
        </pc:sldMkLst>
      </pc:sldChg>
      <pc:sldChg chg="addSp delSp modSp add mod">
        <pc:chgData name="Kevin Aby" userId="b36687b38264ac1c" providerId="LiveId" clId="{EAAD16A4-BF91-4EDB-BC25-9D722458CDF1}" dt="2025-08-14T08:25:56.302" v="2357" actId="14100"/>
        <pc:sldMkLst>
          <pc:docMk/>
          <pc:sldMk cId="254985620" sldId="270"/>
        </pc:sldMkLst>
      </pc:sldChg>
      <pc:sldChg chg="modSp add mod">
        <pc:chgData name="Kevin Aby" userId="b36687b38264ac1c" providerId="LiveId" clId="{EAAD16A4-BF91-4EDB-BC25-9D722458CDF1}" dt="2025-08-14T08:23:55.095" v="2348" actId="1076"/>
        <pc:sldMkLst>
          <pc:docMk/>
          <pc:sldMk cId="3775017900" sldId="271"/>
        </pc:sldMkLst>
      </pc:sldChg>
      <pc:sldChg chg="modSp add mod">
        <pc:chgData name="Kevin Aby" userId="b36687b38264ac1c" providerId="LiveId" clId="{EAAD16A4-BF91-4EDB-BC25-9D722458CDF1}" dt="2025-08-21T07:43:50.110" v="2465" actId="20577"/>
        <pc:sldMkLst>
          <pc:docMk/>
          <pc:sldMk cId="149588757" sldId="272"/>
        </pc:sldMkLst>
      </pc:sldChg>
      <pc:sldChg chg="add del">
        <pc:chgData name="Kevin Aby" userId="b36687b38264ac1c" providerId="LiveId" clId="{EAAD16A4-BF91-4EDB-BC25-9D722458CDF1}" dt="2025-08-21T08:42:38.154" v="2925" actId="47"/>
        <pc:sldMkLst>
          <pc:docMk/>
          <pc:sldMk cId="715984799" sldId="273"/>
        </pc:sldMkLst>
      </pc:sldChg>
      <pc:sldChg chg="addSp modSp add mod">
        <pc:chgData name="Kevin Aby" userId="b36687b38264ac1c" providerId="LiveId" clId="{EAAD16A4-BF91-4EDB-BC25-9D722458CDF1}" dt="2025-08-21T08:00:54.283" v="2615" actId="1076"/>
        <pc:sldMkLst>
          <pc:docMk/>
          <pc:sldMk cId="3717030113" sldId="274"/>
        </pc:sldMkLst>
      </pc:sldChg>
      <pc:sldChg chg="delSp modSp add mod">
        <pc:chgData name="Kevin Aby" userId="b36687b38264ac1c" providerId="LiveId" clId="{EAAD16A4-BF91-4EDB-BC25-9D722458CDF1}" dt="2025-08-21T08:07:18.409" v="2824" actId="14100"/>
        <pc:sldMkLst>
          <pc:docMk/>
          <pc:sldMk cId="1640057398" sldId="275"/>
        </pc:sldMkLst>
      </pc:sldChg>
      <pc:sldChg chg="addSp modSp add mod">
        <pc:chgData name="Kevin Aby" userId="b36687b38264ac1c" providerId="LiveId" clId="{EAAD16A4-BF91-4EDB-BC25-9D722458CDF1}" dt="2025-08-21T08:15:04.726" v="2918" actId="20577"/>
        <pc:sldMkLst>
          <pc:docMk/>
          <pc:sldMk cId="1859153190" sldId="276"/>
        </pc:sldMkLst>
      </pc:sldChg>
      <pc:sldChg chg="addSp modSp new del mod">
        <pc:chgData name="Kevin Aby" userId="b36687b38264ac1c" providerId="LiveId" clId="{EAAD16A4-BF91-4EDB-BC25-9D722458CDF1}" dt="2025-08-21T08:05:00.848" v="2691" actId="47"/>
        <pc:sldMkLst>
          <pc:docMk/>
          <pc:sldMk cId="2431311371" sldId="276"/>
        </pc:sldMkLst>
      </pc:sldChg>
      <pc:sldChg chg="addSp modSp add mod">
        <pc:chgData name="Kevin Aby" userId="b36687b38264ac1c" providerId="LiveId" clId="{EAAD16A4-BF91-4EDB-BC25-9D722458CDF1}" dt="2025-08-21T08:15:08.393" v="2921" actId="20577"/>
        <pc:sldMkLst>
          <pc:docMk/>
          <pc:sldMk cId="1183184872" sldId="277"/>
        </pc:sldMkLst>
      </pc:sldChg>
      <pc:sldChg chg="modSp add mod">
        <pc:chgData name="Kevin Aby" userId="b36687b38264ac1c" providerId="LiveId" clId="{EAAD16A4-BF91-4EDB-BC25-9D722458CDF1}" dt="2025-08-21T08:15:11.906" v="2924" actId="20577"/>
        <pc:sldMkLst>
          <pc:docMk/>
          <pc:sldMk cId="2377149305" sldId="278"/>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06491F-DF56-43E2-97AC-253B09234D0F}" type="datetimeFigureOut">
              <a:rPr lang="en-IN" smtClean="0"/>
              <a:t>16-10-2025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9A255F-09C3-4A2B-80CB-E9DA2FEF9A8D}" type="slidenum">
              <a:rPr lang="en-IN" smtClean="0"/>
              <a:t>‹#›</a:t>
            </a:fld>
            <a:endParaRPr lang="en-IN"/>
          </a:p>
        </p:txBody>
      </p:sp>
    </p:spTree>
    <p:extLst>
      <p:ext uri="{BB962C8B-B14F-4D97-AF65-F5344CB8AC3E}">
        <p14:creationId xmlns:p14="http://schemas.microsoft.com/office/powerpoint/2010/main" val="1638424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9A255F-09C3-4A2B-80CB-E9DA2FEF9A8D}" type="slidenum">
              <a:rPr lang="en-IN" smtClean="0"/>
              <a:t>11</a:t>
            </a:fld>
            <a:endParaRPr lang="en-IN"/>
          </a:p>
        </p:txBody>
      </p:sp>
    </p:spTree>
    <p:extLst>
      <p:ext uri="{BB962C8B-B14F-4D97-AF65-F5344CB8AC3E}">
        <p14:creationId xmlns:p14="http://schemas.microsoft.com/office/powerpoint/2010/main" val="14374477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9A255F-09C3-4A2B-80CB-E9DA2FEF9A8D}" type="slidenum">
              <a:rPr lang="en-IN" smtClean="0"/>
              <a:t>24</a:t>
            </a:fld>
            <a:endParaRPr lang="en-IN"/>
          </a:p>
        </p:txBody>
      </p:sp>
    </p:spTree>
    <p:extLst>
      <p:ext uri="{BB962C8B-B14F-4D97-AF65-F5344CB8AC3E}">
        <p14:creationId xmlns:p14="http://schemas.microsoft.com/office/powerpoint/2010/main" val="2420178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AACDE7-EBD0-62B4-766E-76F55FE79C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5338B2-0769-4B4B-76D2-4BD857E0F9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8363EB-B186-2685-DA2F-266E6EEF1D9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214BA6CC-E958-C4D4-D8E5-73D31D85516C}"/>
              </a:ext>
            </a:extLst>
          </p:cNvPr>
          <p:cNvSpPr>
            <a:spLocks noGrp="1"/>
          </p:cNvSpPr>
          <p:nvPr>
            <p:ph type="sldNum" sz="quarter" idx="5"/>
          </p:nvPr>
        </p:nvSpPr>
        <p:spPr/>
        <p:txBody>
          <a:bodyPr/>
          <a:lstStyle/>
          <a:p>
            <a:fld id="{709A255F-09C3-4A2B-80CB-E9DA2FEF9A8D}" type="slidenum">
              <a:rPr lang="en-IN" smtClean="0"/>
              <a:t>25</a:t>
            </a:fld>
            <a:endParaRPr lang="en-IN"/>
          </a:p>
        </p:txBody>
      </p:sp>
    </p:spTree>
    <p:extLst>
      <p:ext uri="{BB962C8B-B14F-4D97-AF65-F5344CB8AC3E}">
        <p14:creationId xmlns:p14="http://schemas.microsoft.com/office/powerpoint/2010/main" val="4132454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BCEEAE-6676-3408-A028-EB4CB5285F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5F3779-3024-71CA-BE0E-AB6E5CDE9E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FD833D-A078-DD62-0F7D-D1C4537DCA71}"/>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009D0C1A-E565-5696-4E0B-B5DBD144CB71}"/>
              </a:ext>
            </a:extLst>
          </p:cNvPr>
          <p:cNvSpPr>
            <a:spLocks noGrp="1"/>
          </p:cNvSpPr>
          <p:nvPr>
            <p:ph type="sldNum" sz="quarter" idx="5"/>
          </p:nvPr>
        </p:nvSpPr>
        <p:spPr/>
        <p:txBody>
          <a:bodyPr/>
          <a:lstStyle/>
          <a:p>
            <a:fld id="{709A255F-09C3-4A2B-80CB-E9DA2FEF9A8D}" type="slidenum">
              <a:rPr lang="en-IN" smtClean="0"/>
              <a:t>26</a:t>
            </a:fld>
            <a:endParaRPr lang="en-IN"/>
          </a:p>
        </p:txBody>
      </p:sp>
    </p:spTree>
    <p:extLst>
      <p:ext uri="{BB962C8B-B14F-4D97-AF65-F5344CB8AC3E}">
        <p14:creationId xmlns:p14="http://schemas.microsoft.com/office/powerpoint/2010/main" val="23544039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AD6FE8-5763-26FB-C3E8-87C56BA40B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AA071E-1362-4E95-9563-A2C35BDFCD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E92695-B1CF-F8D2-BBA1-C88EF072BAC9}"/>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FC46BB58-3277-3555-5E67-A5928E535764}"/>
              </a:ext>
            </a:extLst>
          </p:cNvPr>
          <p:cNvSpPr>
            <a:spLocks noGrp="1"/>
          </p:cNvSpPr>
          <p:nvPr>
            <p:ph type="sldNum" sz="quarter" idx="5"/>
          </p:nvPr>
        </p:nvSpPr>
        <p:spPr/>
        <p:txBody>
          <a:bodyPr/>
          <a:lstStyle/>
          <a:p>
            <a:fld id="{709A255F-09C3-4A2B-80CB-E9DA2FEF9A8D}" type="slidenum">
              <a:rPr lang="en-IN" smtClean="0"/>
              <a:t>27</a:t>
            </a:fld>
            <a:endParaRPr lang="en-IN"/>
          </a:p>
        </p:txBody>
      </p:sp>
    </p:spTree>
    <p:extLst>
      <p:ext uri="{BB962C8B-B14F-4D97-AF65-F5344CB8AC3E}">
        <p14:creationId xmlns:p14="http://schemas.microsoft.com/office/powerpoint/2010/main" val="39521376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C6389-AFC8-049E-E504-C6BA49034F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3F89B4-C81A-F3DE-3199-3DB3AC68C4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916E06-9CD2-2B85-4E46-14F175BDED9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613326E-B8D2-04EA-5D0E-82D771FDF10E}"/>
              </a:ext>
            </a:extLst>
          </p:cNvPr>
          <p:cNvSpPr>
            <a:spLocks noGrp="1"/>
          </p:cNvSpPr>
          <p:nvPr>
            <p:ph type="sldNum" sz="quarter" idx="5"/>
          </p:nvPr>
        </p:nvSpPr>
        <p:spPr/>
        <p:txBody>
          <a:bodyPr/>
          <a:lstStyle/>
          <a:p>
            <a:fld id="{709A255F-09C3-4A2B-80CB-E9DA2FEF9A8D}" type="slidenum">
              <a:rPr lang="en-IN" smtClean="0"/>
              <a:t>28</a:t>
            </a:fld>
            <a:endParaRPr lang="en-IN"/>
          </a:p>
        </p:txBody>
      </p:sp>
    </p:spTree>
    <p:extLst>
      <p:ext uri="{BB962C8B-B14F-4D97-AF65-F5344CB8AC3E}">
        <p14:creationId xmlns:p14="http://schemas.microsoft.com/office/powerpoint/2010/main" val="24136564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04902A-34E9-B05F-7BD4-AC519AA14B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1CB9EC-3BDB-44C4-F867-53ED0A424D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F6B6AC-4C56-DEC3-F120-F247242DAD4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EE3E91EF-CCA2-C24B-104A-FE374ABF137C}"/>
              </a:ext>
            </a:extLst>
          </p:cNvPr>
          <p:cNvSpPr>
            <a:spLocks noGrp="1"/>
          </p:cNvSpPr>
          <p:nvPr>
            <p:ph type="sldNum" sz="quarter" idx="5"/>
          </p:nvPr>
        </p:nvSpPr>
        <p:spPr/>
        <p:txBody>
          <a:bodyPr/>
          <a:lstStyle/>
          <a:p>
            <a:fld id="{709A255F-09C3-4A2B-80CB-E9DA2FEF9A8D}" type="slidenum">
              <a:rPr lang="en-IN" smtClean="0"/>
              <a:t>29</a:t>
            </a:fld>
            <a:endParaRPr lang="en-IN"/>
          </a:p>
        </p:txBody>
      </p:sp>
    </p:spTree>
    <p:extLst>
      <p:ext uri="{BB962C8B-B14F-4D97-AF65-F5344CB8AC3E}">
        <p14:creationId xmlns:p14="http://schemas.microsoft.com/office/powerpoint/2010/main" val="22597648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CA9534-FBB3-CD34-6590-BB861BA0D3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7E49C7-C801-07F0-99F2-F5DCA165C1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0EF920-5845-AEA6-E060-F7BCAA03E85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7A2F7672-0FCE-97A5-44E6-4C0087C51DDF}"/>
              </a:ext>
            </a:extLst>
          </p:cNvPr>
          <p:cNvSpPr>
            <a:spLocks noGrp="1"/>
          </p:cNvSpPr>
          <p:nvPr>
            <p:ph type="sldNum" sz="quarter" idx="5"/>
          </p:nvPr>
        </p:nvSpPr>
        <p:spPr/>
        <p:txBody>
          <a:bodyPr/>
          <a:lstStyle/>
          <a:p>
            <a:fld id="{709A255F-09C3-4A2B-80CB-E9DA2FEF9A8D}" type="slidenum">
              <a:rPr lang="en-IN" smtClean="0"/>
              <a:t>30</a:t>
            </a:fld>
            <a:endParaRPr lang="en-IN"/>
          </a:p>
        </p:txBody>
      </p:sp>
    </p:spTree>
    <p:extLst>
      <p:ext uri="{BB962C8B-B14F-4D97-AF65-F5344CB8AC3E}">
        <p14:creationId xmlns:p14="http://schemas.microsoft.com/office/powerpoint/2010/main" val="805608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EF0176-13F6-4C45-E88D-ACECE18CB5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1B2280-A000-54CA-6D3B-B3A2A4CE92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B4B753-3848-F22C-2036-5E71B72E097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23C74179-00A2-C993-0701-F90344F2E7E6}"/>
              </a:ext>
            </a:extLst>
          </p:cNvPr>
          <p:cNvSpPr>
            <a:spLocks noGrp="1"/>
          </p:cNvSpPr>
          <p:nvPr>
            <p:ph type="sldNum" sz="quarter" idx="5"/>
          </p:nvPr>
        </p:nvSpPr>
        <p:spPr/>
        <p:txBody>
          <a:bodyPr/>
          <a:lstStyle/>
          <a:p>
            <a:fld id="{709A255F-09C3-4A2B-80CB-E9DA2FEF9A8D}" type="slidenum">
              <a:rPr lang="en-IN" smtClean="0"/>
              <a:t>12</a:t>
            </a:fld>
            <a:endParaRPr lang="en-IN"/>
          </a:p>
        </p:txBody>
      </p:sp>
    </p:spTree>
    <p:extLst>
      <p:ext uri="{BB962C8B-B14F-4D97-AF65-F5344CB8AC3E}">
        <p14:creationId xmlns:p14="http://schemas.microsoft.com/office/powerpoint/2010/main" val="1335035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ECF46-E72B-F29C-D493-99A2EB9043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C4C5A6-D4B0-D2BB-35CF-B5539A7F8D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131B72-F9E9-F651-C914-2285C085A15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1ADD085E-958D-DBDF-21D4-1C53082C2A6F}"/>
              </a:ext>
            </a:extLst>
          </p:cNvPr>
          <p:cNvSpPr>
            <a:spLocks noGrp="1"/>
          </p:cNvSpPr>
          <p:nvPr>
            <p:ph type="sldNum" sz="quarter" idx="5"/>
          </p:nvPr>
        </p:nvSpPr>
        <p:spPr/>
        <p:txBody>
          <a:bodyPr/>
          <a:lstStyle/>
          <a:p>
            <a:fld id="{709A255F-09C3-4A2B-80CB-E9DA2FEF9A8D}" type="slidenum">
              <a:rPr lang="en-IN" smtClean="0"/>
              <a:t>13</a:t>
            </a:fld>
            <a:endParaRPr lang="en-IN"/>
          </a:p>
        </p:txBody>
      </p:sp>
    </p:spTree>
    <p:extLst>
      <p:ext uri="{BB962C8B-B14F-4D97-AF65-F5344CB8AC3E}">
        <p14:creationId xmlns:p14="http://schemas.microsoft.com/office/powerpoint/2010/main" val="2029258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A24CC3-E67A-8A96-5B72-51536C2906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23E361-B7D5-DE31-518F-8745E115E0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C0BE15-9861-1C1F-2A96-47B27BB4E3D9}"/>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1AF17BEE-6588-0F5D-0610-2C04E75610FE}"/>
              </a:ext>
            </a:extLst>
          </p:cNvPr>
          <p:cNvSpPr>
            <a:spLocks noGrp="1"/>
          </p:cNvSpPr>
          <p:nvPr>
            <p:ph type="sldNum" sz="quarter" idx="5"/>
          </p:nvPr>
        </p:nvSpPr>
        <p:spPr/>
        <p:txBody>
          <a:bodyPr/>
          <a:lstStyle/>
          <a:p>
            <a:fld id="{709A255F-09C3-4A2B-80CB-E9DA2FEF9A8D}" type="slidenum">
              <a:rPr lang="en-IN" smtClean="0"/>
              <a:t>14</a:t>
            </a:fld>
            <a:endParaRPr lang="en-IN"/>
          </a:p>
        </p:txBody>
      </p:sp>
    </p:spTree>
    <p:extLst>
      <p:ext uri="{BB962C8B-B14F-4D97-AF65-F5344CB8AC3E}">
        <p14:creationId xmlns:p14="http://schemas.microsoft.com/office/powerpoint/2010/main" val="40363007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19CE5B-54FC-9E6F-5DFA-F6C417AEEF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589F0B-CFE3-21F0-C2F8-1331DB1324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7B46BD-1C0F-84EB-7F4B-37254C2DC1E1}"/>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46FB6277-9929-4D9F-52F4-049E12A86244}"/>
              </a:ext>
            </a:extLst>
          </p:cNvPr>
          <p:cNvSpPr>
            <a:spLocks noGrp="1"/>
          </p:cNvSpPr>
          <p:nvPr>
            <p:ph type="sldNum" sz="quarter" idx="5"/>
          </p:nvPr>
        </p:nvSpPr>
        <p:spPr/>
        <p:txBody>
          <a:bodyPr/>
          <a:lstStyle/>
          <a:p>
            <a:fld id="{709A255F-09C3-4A2B-80CB-E9DA2FEF9A8D}" type="slidenum">
              <a:rPr lang="en-IN" smtClean="0"/>
              <a:t>15</a:t>
            </a:fld>
            <a:endParaRPr lang="en-IN"/>
          </a:p>
        </p:txBody>
      </p:sp>
    </p:spTree>
    <p:extLst>
      <p:ext uri="{BB962C8B-B14F-4D97-AF65-F5344CB8AC3E}">
        <p14:creationId xmlns:p14="http://schemas.microsoft.com/office/powerpoint/2010/main" val="2045702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1962A-EF69-1EEC-A2AB-4204A8E4BC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0E1AC5-353C-FC11-56C2-129A184985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72E30E-67AB-ACBA-E927-63A4B8B1C7A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F4B93B8B-7618-7B52-DDBE-A1144EFA9F57}"/>
              </a:ext>
            </a:extLst>
          </p:cNvPr>
          <p:cNvSpPr>
            <a:spLocks noGrp="1"/>
          </p:cNvSpPr>
          <p:nvPr>
            <p:ph type="sldNum" sz="quarter" idx="5"/>
          </p:nvPr>
        </p:nvSpPr>
        <p:spPr/>
        <p:txBody>
          <a:bodyPr/>
          <a:lstStyle/>
          <a:p>
            <a:fld id="{709A255F-09C3-4A2B-80CB-E9DA2FEF9A8D}" type="slidenum">
              <a:rPr lang="en-IN" smtClean="0"/>
              <a:t>16</a:t>
            </a:fld>
            <a:endParaRPr lang="en-IN"/>
          </a:p>
        </p:txBody>
      </p:sp>
    </p:spTree>
    <p:extLst>
      <p:ext uri="{BB962C8B-B14F-4D97-AF65-F5344CB8AC3E}">
        <p14:creationId xmlns:p14="http://schemas.microsoft.com/office/powerpoint/2010/main" val="20716485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CCF45-D404-C911-D75D-0F957C3158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0EE1C6-3504-E640-FD48-A2A15CF1D3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E16D4D-530E-4993-E539-9DBA11269DC4}"/>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4244B0DB-3DEE-0A88-3FA1-6649ADA884EE}"/>
              </a:ext>
            </a:extLst>
          </p:cNvPr>
          <p:cNvSpPr>
            <a:spLocks noGrp="1"/>
          </p:cNvSpPr>
          <p:nvPr>
            <p:ph type="sldNum" sz="quarter" idx="5"/>
          </p:nvPr>
        </p:nvSpPr>
        <p:spPr/>
        <p:txBody>
          <a:bodyPr/>
          <a:lstStyle/>
          <a:p>
            <a:fld id="{709A255F-09C3-4A2B-80CB-E9DA2FEF9A8D}" type="slidenum">
              <a:rPr lang="en-IN" smtClean="0"/>
              <a:t>17</a:t>
            </a:fld>
            <a:endParaRPr lang="en-IN"/>
          </a:p>
        </p:txBody>
      </p:sp>
    </p:spTree>
    <p:extLst>
      <p:ext uri="{BB962C8B-B14F-4D97-AF65-F5344CB8AC3E}">
        <p14:creationId xmlns:p14="http://schemas.microsoft.com/office/powerpoint/2010/main" val="2900669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5DA8B7-DCF5-EBDD-A68B-B9FB25B1405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DE45AC-F133-CE51-28B8-6F15225A7E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8A1EBC-A42F-6D13-DC12-B35EADD0DEBC}"/>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7DA2317C-5F91-4BA5-E9EA-AFE46E68A6DB}"/>
              </a:ext>
            </a:extLst>
          </p:cNvPr>
          <p:cNvSpPr>
            <a:spLocks noGrp="1"/>
          </p:cNvSpPr>
          <p:nvPr>
            <p:ph type="sldNum" sz="quarter" idx="5"/>
          </p:nvPr>
        </p:nvSpPr>
        <p:spPr/>
        <p:txBody>
          <a:bodyPr/>
          <a:lstStyle/>
          <a:p>
            <a:fld id="{709A255F-09C3-4A2B-80CB-E9DA2FEF9A8D}" type="slidenum">
              <a:rPr lang="en-IN" smtClean="0"/>
              <a:t>18</a:t>
            </a:fld>
            <a:endParaRPr lang="en-IN"/>
          </a:p>
        </p:txBody>
      </p:sp>
    </p:spTree>
    <p:extLst>
      <p:ext uri="{BB962C8B-B14F-4D97-AF65-F5344CB8AC3E}">
        <p14:creationId xmlns:p14="http://schemas.microsoft.com/office/powerpoint/2010/main" val="817606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63514-6E3B-3326-DDEB-C0734D48A2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98C111-6429-F07C-9E91-69F057DFBE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52D7EE-F22F-0F4B-875E-6902F77CA5A4}"/>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E46B931-0B37-BE49-A5EE-0E55A70A41D1}"/>
              </a:ext>
            </a:extLst>
          </p:cNvPr>
          <p:cNvSpPr>
            <a:spLocks noGrp="1"/>
          </p:cNvSpPr>
          <p:nvPr>
            <p:ph type="sldNum" sz="quarter" idx="5"/>
          </p:nvPr>
        </p:nvSpPr>
        <p:spPr/>
        <p:txBody>
          <a:bodyPr/>
          <a:lstStyle/>
          <a:p>
            <a:fld id="{709A255F-09C3-4A2B-80CB-E9DA2FEF9A8D}" type="slidenum">
              <a:rPr lang="en-IN" smtClean="0"/>
              <a:t>19</a:t>
            </a:fld>
            <a:endParaRPr lang="en-IN"/>
          </a:p>
        </p:txBody>
      </p:sp>
    </p:spTree>
    <p:extLst>
      <p:ext uri="{BB962C8B-B14F-4D97-AF65-F5344CB8AC3E}">
        <p14:creationId xmlns:p14="http://schemas.microsoft.com/office/powerpoint/2010/main" val="39203260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82143-C986-C7D8-F5C2-26E069DA19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383610D-1D4F-774B-688A-7E3492F2DD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A48706F-4EE1-F61C-11DE-14B5FD6836F7}"/>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5" name="Footer Placeholder 4">
            <a:extLst>
              <a:ext uri="{FF2B5EF4-FFF2-40B4-BE49-F238E27FC236}">
                <a16:creationId xmlns:a16="http://schemas.microsoft.com/office/drawing/2014/main" id="{1427F585-51A0-B707-0138-273CC3F2D0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E7FC12-88C6-3916-6D60-6CA849CD2B9C}"/>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3490698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A6D13-07E1-4563-A2AA-F5425512A4A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E53DBC3-3DC8-F3AD-4F05-5C7D96C698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FDAAEA-DBC3-E7AE-FA53-5423C2393FCF}"/>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5" name="Footer Placeholder 4">
            <a:extLst>
              <a:ext uri="{FF2B5EF4-FFF2-40B4-BE49-F238E27FC236}">
                <a16:creationId xmlns:a16="http://schemas.microsoft.com/office/drawing/2014/main" id="{E4696D87-A847-801E-1F98-4D7AE7858B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0CC449C-D07D-E27A-0C22-9946E8884EBD}"/>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1150747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C6C7FB-A7B2-3BC3-790A-537196E3974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E318B3B-BE75-E41B-B7A7-275185E651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5D4328C-76CA-D2FB-42D7-F33591A286E2}"/>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5" name="Footer Placeholder 4">
            <a:extLst>
              <a:ext uri="{FF2B5EF4-FFF2-40B4-BE49-F238E27FC236}">
                <a16:creationId xmlns:a16="http://schemas.microsoft.com/office/drawing/2014/main" id="{3D3BB60F-028F-C93B-22F4-500B714613F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57A741-C1D9-A10D-4E08-8E99BF6D094E}"/>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3189765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83CB4-6434-7D33-5FC9-A2D0BE73B9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061A007-4ABC-40BE-645E-04246710BB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2E290E-2DFA-E22A-2876-A74598BF3C03}"/>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5" name="Footer Placeholder 4">
            <a:extLst>
              <a:ext uri="{FF2B5EF4-FFF2-40B4-BE49-F238E27FC236}">
                <a16:creationId xmlns:a16="http://schemas.microsoft.com/office/drawing/2014/main" id="{8BE2E77C-DCEE-DB0D-D51A-857801D9BA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16B25B-728C-70DE-A052-F75E9B693D92}"/>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2838822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EDF38-2076-3846-AAC7-190F4E5B5AE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7266794-2713-B0E9-EC03-B5BB30A2D9B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2C6A9D-F764-0762-4C42-8CFDC7BA2652}"/>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5" name="Footer Placeholder 4">
            <a:extLst>
              <a:ext uri="{FF2B5EF4-FFF2-40B4-BE49-F238E27FC236}">
                <a16:creationId xmlns:a16="http://schemas.microsoft.com/office/drawing/2014/main" id="{ED103C15-FA42-1E6D-1C41-CF01557D53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6BA5EE-64DF-04D6-3421-C86C2639C836}"/>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383570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A9604-E8B4-0E0D-A89C-60D34AD3AD2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6FF1824-C610-BA97-75AF-2D413FD19B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67B2976-A7ED-7E72-E5CF-F2F08354659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2351066-000E-DB1A-3BD3-6652EB1DE0B3}"/>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6" name="Footer Placeholder 5">
            <a:extLst>
              <a:ext uri="{FF2B5EF4-FFF2-40B4-BE49-F238E27FC236}">
                <a16:creationId xmlns:a16="http://schemas.microsoft.com/office/drawing/2014/main" id="{A0707826-93ED-3449-FA07-76DB4255B52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70EB1A3-95AB-5A97-7CCD-843FABD2D0DA}"/>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1281550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F58CD-7BB7-9036-32DE-4C72DB07C46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9B20390-7C8F-0240-A292-BA6B981814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F06AEB1-8952-2305-F081-36BD1D3A48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ED68AA7-A71E-5746-CC1B-B020722B56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5AAC66-A906-EF05-05C3-71A7CD5FFC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2EA183E-3F1E-72D4-5FE3-00A9F96BBF52}"/>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8" name="Footer Placeholder 7">
            <a:extLst>
              <a:ext uri="{FF2B5EF4-FFF2-40B4-BE49-F238E27FC236}">
                <a16:creationId xmlns:a16="http://schemas.microsoft.com/office/drawing/2014/main" id="{6F719797-C3B5-8DBC-B21B-7370F5419B6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3A9FCCB-B606-8F55-AB34-00DBB7E2F5DD}"/>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3171098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5F05B-3B33-E6FE-D2BA-5E9EB384F96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258458A-ADD7-370F-D832-C12457474552}"/>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4" name="Footer Placeholder 3">
            <a:extLst>
              <a:ext uri="{FF2B5EF4-FFF2-40B4-BE49-F238E27FC236}">
                <a16:creationId xmlns:a16="http://schemas.microsoft.com/office/drawing/2014/main" id="{0A5E73E5-2DEE-BC18-41E1-8DCE1C46ABD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306D167-ABC0-22D1-ADF6-A288177F5DFF}"/>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1991318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5AD499-61CF-ED25-E87D-F13DC25FD257}"/>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3" name="Footer Placeholder 2">
            <a:extLst>
              <a:ext uri="{FF2B5EF4-FFF2-40B4-BE49-F238E27FC236}">
                <a16:creationId xmlns:a16="http://schemas.microsoft.com/office/drawing/2014/main" id="{EFF2BC04-9C89-A708-44F4-15E2213D0C0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6BFFDB6-BCDF-4125-9B10-BDE3F9214BBC}"/>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39035596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10B19-205E-8E47-E6D5-57E6F4230E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EB8496C-0D50-CAA3-27A3-99BB0B4A751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2976C3A-6D8F-1D55-A20D-95E41F6BF3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4632FF-4BC8-F374-E68C-69478DD7C38A}"/>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6" name="Footer Placeholder 5">
            <a:extLst>
              <a:ext uri="{FF2B5EF4-FFF2-40B4-BE49-F238E27FC236}">
                <a16:creationId xmlns:a16="http://schemas.microsoft.com/office/drawing/2014/main" id="{CE5B0910-C3A7-C7B4-E22C-5E18084E57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75E735B-0DB9-0821-DDCF-C90496310FB7}"/>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733349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C1565-18A6-8DCE-4D1D-A540CA9069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E703D1D-11D2-22DB-F84C-482CF651F6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075648C-7787-690B-FCD8-7F0D60DF64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62DB1D-0231-9AAE-6015-1DDE7C40A666}"/>
              </a:ext>
            </a:extLst>
          </p:cNvPr>
          <p:cNvSpPr>
            <a:spLocks noGrp="1"/>
          </p:cNvSpPr>
          <p:nvPr>
            <p:ph type="dt" sz="half" idx="10"/>
          </p:nvPr>
        </p:nvSpPr>
        <p:spPr/>
        <p:txBody>
          <a:bodyPr/>
          <a:lstStyle/>
          <a:p>
            <a:fld id="{63D982A4-637C-4083-9C05-EBC3423E4AA8}" type="datetimeFigureOut">
              <a:rPr lang="en-IN" smtClean="0"/>
              <a:t>16-10-2025</a:t>
            </a:fld>
            <a:endParaRPr lang="en-IN"/>
          </a:p>
        </p:txBody>
      </p:sp>
      <p:sp>
        <p:nvSpPr>
          <p:cNvPr id="6" name="Footer Placeholder 5">
            <a:extLst>
              <a:ext uri="{FF2B5EF4-FFF2-40B4-BE49-F238E27FC236}">
                <a16:creationId xmlns:a16="http://schemas.microsoft.com/office/drawing/2014/main" id="{7A43E27A-4F54-74B3-FD84-4533FD45B21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1D0B5FC-F496-5256-7D52-A98693EE4648}"/>
              </a:ext>
            </a:extLst>
          </p:cNvPr>
          <p:cNvSpPr>
            <a:spLocks noGrp="1"/>
          </p:cNvSpPr>
          <p:nvPr>
            <p:ph type="sldNum" sz="quarter" idx="12"/>
          </p:nvPr>
        </p:nvSpPr>
        <p:spPr/>
        <p:txBody>
          <a:bodyPr/>
          <a:lstStyle/>
          <a:p>
            <a:fld id="{B6C7FBC5-9B44-45B3-BB00-BAD6D376271A}" type="slidenum">
              <a:rPr lang="en-IN" smtClean="0"/>
              <a:t>‹#›</a:t>
            </a:fld>
            <a:endParaRPr lang="en-IN"/>
          </a:p>
        </p:txBody>
      </p:sp>
    </p:spTree>
    <p:extLst>
      <p:ext uri="{BB962C8B-B14F-4D97-AF65-F5344CB8AC3E}">
        <p14:creationId xmlns:p14="http://schemas.microsoft.com/office/powerpoint/2010/main" val="40238678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24AB33-1D02-1BCB-03FA-A14D82739C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F1532E3-BF64-C9E3-A054-9E94E089A5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D5A8332-F96C-7030-EFF6-D235FB677F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3D982A4-637C-4083-9C05-EBC3423E4AA8}" type="datetimeFigureOut">
              <a:rPr lang="en-IN" smtClean="0"/>
              <a:t>16-10-2025</a:t>
            </a:fld>
            <a:endParaRPr lang="en-IN"/>
          </a:p>
        </p:txBody>
      </p:sp>
      <p:sp>
        <p:nvSpPr>
          <p:cNvPr id="5" name="Footer Placeholder 4">
            <a:extLst>
              <a:ext uri="{FF2B5EF4-FFF2-40B4-BE49-F238E27FC236}">
                <a16:creationId xmlns:a16="http://schemas.microsoft.com/office/drawing/2014/main" id="{C3090350-5639-0DFF-BB98-D1EB379403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01159CA8-5442-DD3D-D670-2656E14CB7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6C7FBC5-9B44-45B3-BB00-BAD6D376271A}" type="slidenum">
              <a:rPr lang="en-IN" smtClean="0"/>
              <a:t>‹#›</a:t>
            </a:fld>
            <a:endParaRPr lang="en-IN"/>
          </a:p>
        </p:txBody>
      </p:sp>
    </p:spTree>
    <p:extLst>
      <p:ext uri="{BB962C8B-B14F-4D97-AF65-F5344CB8AC3E}">
        <p14:creationId xmlns:p14="http://schemas.microsoft.com/office/powerpoint/2010/main" val="1336987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8A4D0-15D9-16DD-31C6-7B64959B781C}"/>
              </a:ext>
            </a:extLst>
          </p:cNvPr>
          <p:cNvSpPr>
            <a:spLocks noGrp="1"/>
          </p:cNvSpPr>
          <p:nvPr>
            <p:ph type="title"/>
          </p:nvPr>
        </p:nvSpPr>
        <p:spPr>
          <a:xfrm>
            <a:off x="0" y="-327732"/>
            <a:ext cx="10515600" cy="1325563"/>
          </a:xfrm>
        </p:spPr>
        <p:txBody>
          <a:bodyPr>
            <a:normAutofit/>
          </a:bodyPr>
          <a:lstStyle/>
          <a:p>
            <a:r>
              <a:rPr lang="en-US" sz="2000" dirty="0"/>
              <a:t>A Survey of Evaluation Metrics Used for NLG Systems (https://arxiv.org/pdf/2008.12009)</a:t>
            </a:r>
            <a:endParaRPr lang="en-IN" sz="2000" dirty="0"/>
          </a:p>
        </p:txBody>
      </p:sp>
      <p:pic>
        <p:nvPicPr>
          <p:cNvPr id="4" name="Picture 3">
            <a:extLst>
              <a:ext uri="{FF2B5EF4-FFF2-40B4-BE49-F238E27FC236}">
                <a16:creationId xmlns:a16="http://schemas.microsoft.com/office/drawing/2014/main" id="{089F7919-D694-616C-3B7D-E9F866505FF4}"/>
              </a:ext>
            </a:extLst>
          </p:cNvPr>
          <p:cNvPicPr>
            <a:picLocks noChangeAspect="1"/>
          </p:cNvPicPr>
          <p:nvPr/>
        </p:nvPicPr>
        <p:blipFill>
          <a:blip r:embed="rId2"/>
          <a:srcRect l="23840" t="7778" r="1161" b="2381"/>
          <a:stretch>
            <a:fillRect/>
          </a:stretch>
        </p:blipFill>
        <p:spPr>
          <a:xfrm>
            <a:off x="1589315" y="566058"/>
            <a:ext cx="9098573" cy="6130704"/>
          </a:xfrm>
          <a:prstGeom prst="rect">
            <a:avLst/>
          </a:prstGeom>
        </p:spPr>
      </p:pic>
    </p:spTree>
    <p:extLst>
      <p:ext uri="{BB962C8B-B14F-4D97-AF65-F5344CB8AC3E}">
        <p14:creationId xmlns:p14="http://schemas.microsoft.com/office/powerpoint/2010/main" val="3006691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13AF1B-F1D0-F740-DEFF-DA7D5ACCCD6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0940F42-42E0-9AE9-6605-01DF380590DB}"/>
              </a:ext>
            </a:extLst>
          </p:cNvPr>
          <p:cNvSpPr txBox="1"/>
          <p:nvPr/>
        </p:nvSpPr>
        <p:spPr>
          <a:xfrm>
            <a:off x="348342" y="228600"/>
            <a:ext cx="7833876" cy="369332"/>
          </a:xfrm>
          <a:prstGeom prst="rect">
            <a:avLst/>
          </a:prstGeom>
          <a:noFill/>
        </p:spPr>
        <p:txBody>
          <a:bodyPr wrap="none" rtlCol="0">
            <a:spAutoFit/>
          </a:bodyPr>
          <a:lstStyle/>
          <a:p>
            <a:r>
              <a:rPr lang="en-US" dirty="0" err="1"/>
              <a:t>TIGERScore</a:t>
            </a:r>
            <a:r>
              <a:rPr lang="en-US" dirty="0"/>
              <a:t>: Towards Building Explainable Metric for All Text Generation Tasks</a:t>
            </a:r>
            <a:endParaRPr lang="en-IN" dirty="0"/>
          </a:p>
        </p:txBody>
      </p:sp>
      <p:sp>
        <p:nvSpPr>
          <p:cNvPr id="7" name="TextBox 6">
            <a:extLst>
              <a:ext uri="{FF2B5EF4-FFF2-40B4-BE49-F238E27FC236}">
                <a16:creationId xmlns:a16="http://schemas.microsoft.com/office/drawing/2014/main" id="{20182254-5974-6F52-33B9-84837960B284}"/>
              </a:ext>
            </a:extLst>
          </p:cNvPr>
          <p:cNvSpPr txBox="1"/>
          <p:nvPr/>
        </p:nvSpPr>
        <p:spPr>
          <a:xfrm>
            <a:off x="348342" y="726597"/>
            <a:ext cx="11408228" cy="5869364"/>
          </a:xfrm>
          <a:prstGeom prst="rect">
            <a:avLst/>
          </a:prstGeom>
          <a:noFill/>
        </p:spPr>
        <p:txBody>
          <a:bodyPr wrap="square">
            <a:spAutoFit/>
          </a:bodyPr>
          <a:lstStyle/>
          <a:p>
            <a:pPr>
              <a:lnSpc>
                <a:spcPct val="150000"/>
              </a:lnSpc>
            </a:pPr>
            <a:r>
              <a:rPr lang="en-US" dirty="0" err="1"/>
              <a:t>TigerScore</a:t>
            </a:r>
            <a:r>
              <a:rPr lang="en-US" dirty="0"/>
              <a:t> Design principles: </a:t>
            </a:r>
          </a:p>
          <a:p>
            <a:pPr>
              <a:lnSpc>
                <a:spcPct val="150000"/>
              </a:lnSpc>
            </a:pPr>
            <a:r>
              <a:rPr lang="en-US" dirty="0"/>
              <a:t>- Instruction-driven, Reference-free, explainable.</a:t>
            </a:r>
          </a:p>
          <a:p>
            <a:pPr>
              <a:lnSpc>
                <a:spcPct val="150000"/>
              </a:lnSpc>
            </a:pPr>
            <a:endParaRPr lang="en-US" dirty="0"/>
          </a:p>
          <a:p>
            <a:pPr>
              <a:lnSpc>
                <a:spcPct val="150000"/>
              </a:lnSpc>
            </a:pPr>
            <a:r>
              <a:rPr lang="en-US" dirty="0"/>
              <a:t>Problem formulation: </a:t>
            </a:r>
          </a:p>
          <a:p>
            <a:pPr marL="285750" indent="-285750">
              <a:lnSpc>
                <a:spcPct val="150000"/>
              </a:lnSpc>
              <a:buFontTx/>
              <a:buChar char="-"/>
            </a:pPr>
            <a:r>
              <a:rPr lang="en-US" dirty="0"/>
              <a:t>Given an instruction, input, and system output, return a list of errors:</a:t>
            </a:r>
          </a:p>
          <a:p>
            <a:pPr marL="742950" lvl="1" indent="-285750">
              <a:lnSpc>
                <a:spcPct val="150000"/>
              </a:lnSpc>
              <a:buFontTx/>
              <a:buChar char="-"/>
            </a:pPr>
            <a:r>
              <a:rPr lang="en-US" dirty="0"/>
              <a:t>Location (where)</a:t>
            </a:r>
          </a:p>
          <a:p>
            <a:pPr marL="742950" lvl="1" indent="-285750">
              <a:lnSpc>
                <a:spcPct val="150000"/>
              </a:lnSpc>
              <a:buFontTx/>
              <a:buChar char="-"/>
            </a:pPr>
            <a:r>
              <a:rPr lang="en-US" dirty="0"/>
              <a:t>Aspect (category, e.g., factuality, fluency)</a:t>
            </a:r>
          </a:p>
          <a:p>
            <a:pPr marL="742950" lvl="1" indent="-285750">
              <a:lnSpc>
                <a:spcPct val="150000"/>
              </a:lnSpc>
              <a:buFontTx/>
              <a:buChar char="-"/>
            </a:pPr>
            <a:r>
              <a:rPr lang="en-US" dirty="0"/>
              <a:t>Explanation &amp; suggestion</a:t>
            </a:r>
          </a:p>
          <a:p>
            <a:pPr marL="742950" lvl="1" indent="-285750">
              <a:lnSpc>
                <a:spcPct val="150000"/>
              </a:lnSpc>
              <a:buFontTx/>
              <a:buChar char="-"/>
            </a:pPr>
            <a:r>
              <a:rPr lang="en-US" dirty="0"/>
              <a:t>Penalty (−0.5 to −5)</a:t>
            </a:r>
          </a:p>
          <a:p>
            <a:pPr marL="285750" indent="-285750">
              <a:lnSpc>
                <a:spcPct val="150000"/>
              </a:lnSpc>
              <a:buFontTx/>
              <a:buChar char="-"/>
            </a:pPr>
            <a:r>
              <a:rPr lang="en-US" dirty="0"/>
              <a:t>Final score = sum of penalties (lower = worse)</a:t>
            </a:r>
          </a:p>
          <a:p>
            <a:pPr marL="285750" indent="-285750">
              <a:lnSpc>
                <a:spcPct val="150000"/>
              </a:lnSpc>
              <a:buFontTx/>
              <a:buChar char="-"/>
            </a:pPr>
            <a:r>
              <a:rPr lang="en-US" dirty="0"/>
              <a:t>Multi-aspect evaluation: Different tasks have different aspect sets (e.g., for instruction-following: comprehension, accuracy, informativeness, coherence).</a:t>
            </a:r>
          </a:p>
          <a:p>
            <a:pPr>
              <a:lnSpc>
                <a:spcPct val="150000"/>
              </a:lnSpc>
            </a:pPr>
            <a:endParaRPr lang="en-US" dirty="0"/>
          </a:p>
          <a:p>
            <a:pPr>
              <a:lnSpc>
                <a:spcPct val="150000"/>
              </a:lnSpc>
            </a:pPr>
            <a:r>
              <a:rPr lang="en-US" dirty="0"/>
              <a:t>Training setup: Fine-tuned LLaMA-2-7B and 13B, batch size 128, trained on A100 GPUs, max context 1024 tokens.</a:t>
            </a:r>
            <a:endParaRPr lang="en-IN" dirty="0"/>
          </a:p>
        </p:txBody>
      </p:sp>
    </p:spTree>
    <p:extLst>
      <p:ext uri="{BB962C8B-B14F-4D97-AF65-F5344CB8AC3E}">
        <p14:creationId xmlns:p14="http://schemas.microsoft.com/office/powerpoint/2010/main" val="3532810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F6DEBC-0554-DBAB-8DA2-B15B2A1A938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2FF9B29-6D67-839E-36BB-FD1AF858EDCF}"/>
              </a:ext>
            </a:extLst>
          </p:cNvPr>
          <p:cNvSpPr txBox="1"/>
          <p:nvPr/>
        </p:nvSpPr>
        <p:spPr>
          <a:xfrm>
            <a:off x="348342" y="228600"/>
            <a:ext cx="7833876" cy="369332"/>
          </a:xfrm>
          <a:prstGeom prst="rect">
            <a:avLst/>
          </a:prstGeom>
          <a:noFill/>
        </p:spPr>
        <p:txBody>
          <a:bodyPr wrap="none" rtlCol="0">
            <a:spAutoFit/>
          </a:bodyPr>
          <a:lstStyle/>
          <a:p>
            <a:r>
              <a:rPr lang="en-US" dirty="0" err="1"/>
              <a:t>TIGERScore</a:t>
            </a:r>
            <a:r>
              <a:rPr lang="en-US" dirty="0"/>
              <a:t>: Towards Building Explainable Metric for All Text Generation Tasks</a:t>
            </a:r>
            <a:endParaRPr lang="en-IN" dirty="0"/>
          </a:p>
        </p:txBody>
      </p:sp>
      <p:sp>
        <p:nvSpPr>
          <p:cNvPr id="7" name="TextBox 6">
            <a:extLst>
              <a:ext uri="{FF2B5EF4-FFF2-40B4-BE49-F238E27FC236}">
                <a16:creationId xmlns:a16="http://schemas.microsoft.com/office/drawing/2014/main" id="{A424EFC8-5FDA-B0CA-0520-5815B4E84439}"/>
              </a:ext>
            </a:extLst>
          </p:cNvPr>
          <p:cNvSpPr txBox="1"/>
          <p:nvPr/>
        </p:nvSpPr>
        <p:spPr>
          <a:xfrm>
            <a:off x="348342" y="726597"/>
            <a:ext cx="11027229" cy="1714380"/>
          </a:xfrm>
          <a:prstGeom prst="rect">
            <a:avLst/>
          </a:prstGeom>
          <a:noFill/>
        </p:spPr>
        <p:txBody>
          <a:bodyPr wrap="square">
            <a:spAutoFit/>
          </a:bodyPr>
          <a:lstStyle/>
          <a:p>
            <a:pPr>
              <a:lnSpc>
                <a:spcPct val="150000"/>
              </a:lnSpc>
            </a:pPr>
            <a:r>
              <a:rPr lang="en-IN" dirty="0" err="1"/>
              <a:t>MetricInstruct</a:t>
            </a:r>
            <a:endParaRPr lang="en-IN" dirty="0"/>
          </a:p>
          <a:p>
            <a:pPr marL="285750" indent="-285750">
              <a:lnSpc>
                <a:spcPct val="150000"/>
              </a:lnSpc>
              <a:buFontTx/>
              <a:buChar char="-"/>
            </a:pPr>
            <a:r>
              <a:rPr lang="en-IN" dirty="0"/>
              <a:t>Diverse Dataset Source: </a:t>
            </a:r>
          </a:p>
          <a:p>
            <a:pPr>
              <a:lnSpc>
                <a:spcPct val="150000"/>
              </a:lnSpc>
            </a:pPr>
            <a:r>
              <a:rPr lang="en-IN" dirty="0"/>
              <a:t>23 distinctive datasets over 6 major categories of text generation tasks </a:t>
            </a:r>
            <a:r>
              <a:rPr lang="en-US" dirty="0"/>
              <a:t>summarization (</a:t>
            </a:r>
            <a:r>
              <a:rPr lang="en-US" dirty="0" err="1"/>
              <a:t>Summ</a:t>
            </a:r>
            <a:r>
              <a:rPr lang="en-US" dirty="0"/>
              <a:t>), translation (Trans), data2text (D2T), Long-Form QA (LF-QA), </a:t>
            </a:r>
            <a:r>
              <a:rPr lang="en-US" dirty="0" err="1"/>
              <a:t>MathQA</a:t>
            </a:r>
            <a:r>
              <a:rPr lang="en-US" dirty="0"/>
              <a:t>, instruction-following (Instruct)</a:t>
            </a:r>
          </a:p>
        </p:txBody>
      </p:sp>
      <p:pic>
        <p:nvPicPr>
          <p:cNvPr id="4" name="Picture 3">
            <a:extLst>
              <a:ext uri="{FF2B5EF4-FFF2-40B4-BE49-F238E27FC236}">
                <a16:creationId xmlns:a16="http://schemas.microsoft.com/office/drawing/2014/main" id="{B4BC6AC1-7897-292F-293D-6CACF0209F5D}"/>
              </a:ext>
            </a:extLst>
          </p:cNvPr>
          <p:cNvPicPr>
            <a:picLocks noChangeAspect="1"/>
          </p:cNvPicPr>
          <p:nvPr/>
        </p:nvPicPr>
        <p:blipFill>
          <a:blip r:embed="rId3"/>
          <a:srcRect l="36071" t="34524" r="14107" b="3232"/>
          <a:stretch>
            <a:fillRect/>
          </a:stretch>
        </p:blipFill>
        <p:spPr>
          <a:xfrm>
            <a:off x="5595257" y="2438400"/>
            <a:ext cx="6074228" cy="3984171"/>
          </a:xfrm>
          <a:prstGeom prst="rect">
            <a:avLst/>
          </a:prstGeom>
        </p:spPr>
      </p:pic>
      <p:sp>
        <p:nvSpPr>
          <p:cNvPr id="5" name="TextBox 4">
            <a:extLst>
              <a:ext uri="{FF2B5EF4-FFF2-40B4-BE49-F238E27FC236}">
                <a16:creationId xmlns:a16="http://schemas.microsoft.com/office/drawing/2014/main" id="{937FB52F-4C08-6A7F-9538-66BC1EF08C1B}"/>
              </a:ext>
            </a:extLst>
          </p:cNvPr>
          <p:cNvSpPr txBox="1"/>
          <p:nvPr/>
        </p:nvSpPr>
        <p:spPr>
          <a:xfrm>
            <a:off x="348342" y="2656114"/>
            <a:ext cx="4680858" cy="4108817"/>
          </a:xfrm>
          <a:prstGeom prst="rect">
            <a:avLst/>
          </a:prstGeom>
          <a:noFill/>
        </p:spPr>
        <p:txBody>
          <a:bodyPr wrap="square" rtlCol="0">
            <a:spAutoFit/>
          </a:bodyPr>
          <a:lstStyle/>
          <a:p>
            <a:pPr marL="285750" indent="-285750">
              <a:lnSpc>
                <a:spcPct val="150000"/>
              </a:lnSpc>
              <a:buFontTx/>
              <a:buChar char="-"/>
            </a:pPr>
            <a:r>
              <a:rPr lang="en-US" dirty="0"/>
              <a:t>Broad Coverage of Errors</a:t>
            </a:r>
          </a:p>
          <a:p>
            <a:pPr>
              <a:lnSpc>
                <a:spcPct val="150000"/>
              </a:lnSpc>
            </a:pPr>
            <a:r>
              <a:rPr lang="en-US" dirty="0"/>
              <a:t>Uses wide range of 50+ systems</a:t>
            </a:r>
          </a:p>
          <a:p>
            <a:pPr>
              <a:lnSpc>
                <a:spcPct val="150000"/>
              </a:lnSpc>
            </a:pPr>
            <a:r>
              <a:rPr lang="en-US" dirty="0"/>
              <a:t>Supplements error distributions from practical scenarios from </a:t>
            </a:r>
            <a:r>
              <a:rPr lang="en-US" dirty="0" err="1"/>
              <a:t>ReW</a:t>
            </a:r>
            <a:r>
              <a:rPr lang="en-US" dirty="0"/>
              <a:t> channel with Syn channel</a:t>
            </a:r>
          </a:p>
          <a:p>
            <a:pPr>
              <a:lnSpc>
                <a:spcPct val="150000"/>
              </a:lnSpc>
            </a:pPr>
            <a:endParaRPr lang="en-US" dirty="0"/>
          </a:p>
          <a:p>
            <a:pPr marL="285750" indent="-285750">
              <a:lnSpc>
                <a:spcPct val="150000"/>
              </a:lnSpc>
              <a:buFontTx/>
              <a:buChar char="-"/>
            </a:pPr>
            <a:r>
              <a:rPr lang="en-IN" dirty="0"/>
              <a:t>Heuristic Based Filtering</a:t>
            </a:r>
          </a:p>
          <a:p>
            <a:pPr>
              <a:lnSpc>
                <a:spcPct val="150000"/>
              </a:lnSpc>
            </a:pPr>
            <a:r>
              <a:rPr lang="en-IN" dirty="0"/>
              <a:t>Produces a high-quality dataset of 42,484 instances</a:t>
            </a:r>
            <a:endParaRPr lang="en-US" dirty="0"/>
          </a:p>
          <a:p>
            <a:endParaRPr lang="en-IN" dirty="0"/>
          </a:p>
        </p:txBody>
      </p:sp>
    </p:spTree>
    <p:extLst>
      <p:ext uri="{BB962C8B-B14F-4D97-AF65-F5344CB8AC3E}">
        <p14:creationId xmlns:p14="http://schemas.microsoft.com/office/powerpoint/2010/main" val="3581374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312958-AD54-861E-902F-EFD70482D62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200C488-C815-5100-0BCE-3716B58F55A8}"/>
              </a:ext>
            </a:extLst>
          </p:cNvPr>
          <p:cNvSpPr txBox="1"/>
          <p:nvPr/>
        </p:nvSpPr>
        <p:spPr>
          <a:xfrm>
            <a:off x="348342" y="228600"/>
            <a:ext cx="7833876" cy="369332"/>
          </a:xfrm>
          <a:prstGeom prst="rect">
            <a:avLst/>
          </a:prstGeom>
          <a:noFill/>
        </p:spPr>
        <p:txBody>
          <a:bodyPr wrap="none" rtlCol="0">
            <a:spAutoFit/>
          </a:bodyPr>
          <a:lstStyle/>
          <a:p>
            <a:r>
              <a:rPr lang="en-US" dirty="0" err="1"/>
              <a:t>TIGERScore</a:t>
            </a:r>
            <a:r>
              <a:rPr lang="en-US" dirty="0"/>
              <a:t>: Towards Building Explainable Metric for All Text Generation Tasks</a:t>
            </a:r>
            <a:endParaRPr lang="en-IN" dirty="0"/>
          </a:p>
        </p:txBody>
      </p:sp>
      <p:sp>
        <p:nvSpPr>
          <p:cNvPr id="7" name="TextBox 6">
            <a:extLst>
              <a:ext uri="{FF2B5EF4-FFF2-40B4-BE49-F238E27FC236}">
                <a16:creationId xmlns:a16="http://schemas.microsoft.com/office/drawing/2014/main" id="{184F32A9-D0DF-6D5F-97CC-2285AE97923A}"/>
              </a:ext>
            </a:extLst>
          </p:cNvPr>
          <p:cNvSpPr txBox="1"/>
          <p:nvPr/>
        </p:nvSpPr>
        <p:spPr>
          <a:xfrm>
            <a:off x="348343" y="726597"/>
            <a:ext cx="4502438" cy="5038367"/>
          </a:xfrm>
          <a:prstGeom prst="rect">
            <a:avLst/>
          </a:prstGeom>
          <a:noFill/>
        </p:spPr>
        <p:txBody>
          <a:bodyPr wrap="square">
            <a:spAutoFit/>
          </a:bodyPr>
          <a:lstStyle/>
          <a:p>
            <a:pPr>
              <a:lnSpc>
                <a:spcPct val="150000"/>
              </a:lnSpc>
            </a:pPr>
            <a:r>
              <a:rPr lang="en-IN" dirty="0"/>
              <a:t>Experiments</a:t>
            </a:r>
          </a:p>
          <a:p>
            <a:pPr>
              <a:lnSpc>
                <a:spcPct val="150000"/>
              </a:lnSpc>
            </a:pPr>
            <a:r>
              <a:rPr lang="en-IN" dirty="0"/>
              <a:t>Datasets:</a:t>
            </a:r>
          </a:p>
          <a:p>
            <a:pPr lvl="1">
              <a:lnSpc>
                <a:spcPct val="150000"/>
              </a:lnSpc>
            </a:pPr>
            <a:r>
              <a:rPr lang="en-IN" dirty="0"/>
              <a:t>Held-in: Summarization, Translation, Data2Text, Long-Form QA, </a:t>
            </a:r>
            <a:r>
              <a:rPr lang="en-IN" dirty="0" err="1"/>
              <a:t>MathQA</a:t>
            </a:r>
            <a:endParaRPr lang="en-IN" dirty="0"/>
          </a:p>
          <a:p>
            <a:pPr lvl="1">
              <a:lnSpc>
                <a:spcPct val="150000"/>
              </a:lnSpc>
            </a:pPr>
            <a:r>
              <a:rPr lang="en-IN" dirty="0"/>
              <a:t>Held-out: Instruction-following, Story Generation</a:t>
            </a:r>
          </a:p>
          <a:p>
            <a:pPr>
              <a:lnSpc>
                <a:spcPct val="150000"/>
              </a:lnSpc>
            </a:pPr>
            <a:r>
              <a:rPr lang="en-IN" dirty="0"/>
              <a:t>Main results:</a:t>
            </a:r>
          </a:p>
          <a:p>
            <a:pPr lvl="1">
              <a:lnSpc>
                <a:spcPct val="150000"/>
              </a:lnSpc>
            </a:pPr>
            <a:r>
              <a:rPr lang="en-IN" dirty="0" err="1"/>
              <a:t>TIGERScore</a:t>
            </a:r>
            <a:r>
              <a:rPr lang="en-IN" dirty="0"/>
              <a:t> beats all other reference-free metrics.</a:t>
            </a:r>
          </a:p>
          <a:p>
            <a:pPr lvl="1">
              <a:lnSpc>
                <a:spcPct val="150000"/>
              </a:lnSpc>
            </a:pPr>
            <a:r>
              <a:rPr lang="en-IN" dirty="0"/>
              <a:t>Outperforms most reference-based metrics and is close to GPT-4 zero-shot.</a:t>
            </a:r>
          </a:p>
        </p:txBody>
      </p:sp>
      <p:pic>
        <p:nvPicPr>
          <p:cNvPr id="3" name="Picture 2">
            <a:extLst>
              <a:ext uri="{FF2B5EF4-FFF2-40B4-BE49-F238E27FC236}">
                <a16:creationId xmlns:a16="http://schemas.microsoft.com/office/drawing/2014/main" id="{59170D86-3104-9076-08B8-48223EF77C8A}"/>
              </a:ext>
            </a:extLst>
          </p:cNvPr>
          <p:cNvPicPr>
            <a:picLocks noChangeAspect="1"/>
          </p:cNvPicPr>
          <p:nvPr/>
        </p:nvPicPr>
        <p:blipFill>
          <a:blip r:embed="rId3"/>
          <a:srcRect l="31250" t="13492" r="10000" b="3333"/>
          <a:stretch>
            <a:fillRect/>
          </a:stretch>
        </p:blipFill>
        <p:spPr>
          <a:xfrm>
            <a:off x="5029200" y="726597"/>
            <a:ext cx="7162800" cy="5704114"/>
          </a:xfrm>
          <a:prstGeom prst="rect">
            <a:avLst/>
          </a:prstGeom>
        </p:spPr>
      </p:pic>
    </p:spTree>
    <p:extLst>
      <p:ext uri="{BB962C8B-B14F-4D97-AF65-F5344CB8AC3E}">
        <p14:creationId xmlns:p14="http://schemas.microsoft.com/office/powerpoint/2010/main" val="2549856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2E87C5-A94B-83D8-2260-57783A41E6B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5D0BF71-58DA-A1D5-D17B-9F8883FB884A}"/>
              </a:ext>
            </a:extLst>
          </p:cNvPr>
          <p:cNvSpPr txBox="1"/>
          <p:nvPr/>
        </p:nvSpPr>
        <p:spPr>
          <a:xfrm>
            <a:off x="348342" y="228600"/>
            <a:ext cx="7833876" cy="369332"/>
          </a:xfrm>
          <a:prstGeom prst="rect">
            <a:avLst/>
          </a:prstGeom>
          <a:noFill/>
        </p:spPr>
        <p:txBody>
          <a:bodyPr wrap="none" rtlCol="0">
            <a:spAutoFit/>
          </a:bodyPr>
          <a:lstStyle/>
          <a:p>
            <a:r>
              <a:rPr lang="en-US" dirty="0" err="1"/>
              <a:t>TIGERScore</a:t>
            </a:r>
            <a:r>
              <a:rPr lang="en-US" dirty="0"/>
              <a:t>: Towards Building Explainable Metric for All Text Generation Tasks</a:t>
            </a:r>
            <a:endParaRPr lang="en-IN" dirty="0"/>
          </a:p>
        </p:txBody>
      </p:sp>
      <p:sp>
        <p:nvSpPr>
          <p:cNvPr id="7" name="TextBox 6">
            <a:extLst>
              <a:ext uri="{FF2B5EF4-FFF2-40B4-BE49-F238E27FC236}">
                <a16:creationId xmlns:a16="http://schemas.microsoft.com/office/drawing/2014/main" id="{43E3608E-EC8C-61A8-4BE7-8B0753916AB7}"/>
              </a:ext>
            </a:extLst>
          </p:cNvPr>
          <p:cNvSpPr txBox="1"/>
          <p:nvPr/>
        </p:nvSpPr>
        <p:spPr>
          <a:xfrm>
            <a:off x="348342" y="1575683"/>
            <a:ext cx="11027229" cy="3376374"/>
          </a:xfrm>
          <a:prstGeom prst="rect">
            <a:avLst/>
          </a:prstGeom>
          <a:noFill/>
        </p:spPr>
        <p:txBody>
          <a:bodyPr wrap="square">
            <a:spAutoFit/>
          </a:bodyPr>
          <a:lstStyle/>
          <a:p>
            <a:pPr>
              <a:lnSpc>
                <a:spcPct val="150000"/>
              </a:lnSpc>
            </a:pPr>
            <a:r>
              <a:rPr lang="en-IN" dirty="0"/>
              <a:t>Human evaluation:</a:t>
            </a:r>
          </a:p>
          <a:p>
            <a:pPr lvl="1">
              <a:lnSpc>
                <a:spcPct val="150000"/>
              </a:lnSpc>
            </a:pPr>
            <a:r>
              <a:rPr lang="en-IN" dirty="0"/>
              <a:t>~70% of explanations are accurate and complete.</a:t>
            </a:r>
          </a:p>
          <a:p>
            <a:pPr>
              <a:lnSpc>
                <a:spcPct val="150000"/>
              </a:lnSpc>
            </a:pPr>
            <a:r>
              <a:rPr lang="en-IN" dirty="0"/>
              <a:t>Hallucination analysis:</a:t>
            </a:r>
          </a:p>
          <a:p>
            <a:pPr lvl="1">
              <a:lnSpc>
                <a:spcPct val="150000"/>
              </a:lnSpc>
            </a:pPr>
            <a:r>
              <a:rPr lang="en-IN" dirty="0"/>
              <a:t>On gold (perfect) references, avoids false errors in most cases, but weaker in subjective tasks (summarization, story-gen) and hard reasoning (</a:t>
            </a:r>
            <a:r>
              <a:rPr lang="en-IN" dirty="0" err="1"/>
              <a:t>MathQA</a:t>
            </a:r>
            <a:r>
              <a:rPr lang="en-IN" dirty="0"/>
              <a:t>).</a:t>
            </a:r>
          </a:p>
          <a:p>
            <a:pPr>
              <a:lnSpc>
                <a:spcPct val="150000"/>
              </a:lnSpc>
            </a:pPr>
            <a:r>
              <a:rPr lang="en-IN" dirty="0"/>
              <a:t>Ablations:</a:t>
            </a:r>
          </a:p>
          <a:p>
            <a:pPr lvl="1">
              <a:lnSpc>
                <a:spcPct val="150000"/>
              </a:lnSpc>
            </a:pPr>
            <a:r>
              <a:rPr lang="en-IN" dirty="0"/>
              <a:t>Mixing real + synthetic data beats either alone.</a:t>
            </a:r>
          </a:p>
          <a:p>
            <a:pPr lvl="1">
              <a:lnSpc>
                <a:spcPct val="150000"/>
              </a:lnSpc>
            </a:pPr>
            <a:r>
              <a:rPr lang="en-IN" dirty="0"/>
              <a:t>Multi-task training improves performance except for </a:t>
            </a:r>
            <a:r>
              <a:rPr lang="en-IN" dirty="0" err="1"/>
              <a:t>MathQA</a:t>
            </a:r>
            <a:r>
              <a:rPr lang="en-IN" dirty="0"/>
              <a:t>.</a:t>
            </a:r>
          </a:p>
        </p:txBody>
      </p:sp>
    </p:spTree>
    <p:extLst>
      <p:ext uri="{BB962C8B-B14F-4D97-AF65-F5344CB8AC3E}">
        <p14:creationId xmlns:p14="http://schemas.microsoft.com/office/powerpoint/2010/main" val="3775017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E30770-E357-D34A-EE9C-5303BDF9A5C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55BC03D-D768-4FFB-2DEB-67A236BEB0DE}"/>
              </a:ext>
            </a:extLst>
          </p:cNvPr>
          <p:cNvSpPr txBox="1"/>
          <p:nvPr/>
        </p:nvSpPr>
        <p:spPr>
          <a:xfrm>
            <a:off x="348342" y="228600"/>
            <a:ext cx="5159618" cy="369332"/>
          </a:xfrm>
          <a:prstGeom prst="rect">
            <a:avLst/>
          </a:prstGeom>
          <a:noFill/>
        </p:spPr>
        <p:txBody>
          <a:bodyPr wrap="none" rtlCol="0">
            <a:spAutoFit/>
          </a:bodyPr>
          <a:lstStyle/>
          <a:p>
            <a:r>
              <a:rPr lang="en-US" dirty="0"/>
              <a:t>AUTO-J: Generative Judge for Evaluating Alignment</a:t>
            </a:r>
            <a:endParaRPr lang="en-IN" dirty="0"/>
          </a:p>
        </p:txBody>
      </p:sp>
      <p:sp>
        <p:nvSpPr>
          <p:cNvPr id="7" name="TextBox 6">
            <a:extLst>
              <a:ext uri="{FF2B5EF4-FFF2-40B4-BE49-F238E27FC236}">
                <a16:creationId xmlns:a16="http://schemas.microsoft.com/office/drawing/2014/main" id="{75E5C1CA-50F9-612A-E15E-88F19E73DBC4}"/>
              </a:ext>
            </a:extLst>
          </p:cNvPr>
          <p:cNvSpPr txBox="1"/>
          <p:nvPr/>
        </p:nvSpPr>
        <p:spPr>
          <a:xfrm>
            <a:off x="348342" y="1575683"/>
            <a:ext cx="11027229" cy="3416320"/>
          </a:xfrm>
          <a:prstGeom prst="rect">
            <a:avLst/>
          </a:prstGeom>
          <a:noFill/>
        </p:spPr>
        <p:txBody>
          <a:bodyPr wrap="square">
            <a:spAutoFit/>
          </a:bodyPr>
          <a:lstStyle/>
          <a:p>
            <a:r>
              <a:rPr lang="en-US" dirty="0"/>
              <a:t>Problem: LLM evaluation is moving beyond fixed NLP tasks (like summarization) into more open-ended alignment tasks (brainstorming, emails). </a:t>
            </a:r>
          </a:p>
          <a:p>
            <a:endParaRPr lang="en-US" dirty="0"/>
          </a:p>
          <a:p>
            <a:r>
              <a:rPr lang="en-US" dirty="0"/>
              <a:t>Existing evaluation methods struggle with:</a:t>
            </a:r>
          </a:p>
          <a:p>
            <a:pPr marL="285750" indent="-285750">
              <a:buFontTx/>
              <a:buChar char="-"/>
            </a:pPr>
            <a:r>
              <a:rPr lang="en-US" dirty="0"/>
              <a:t>Generality – covering diverse real-world scenarios without gold references.</a:t>
            </a:r>
          </a:p>
          <a:p>
            <a:pPr marL="285750" indent="-285750">
              <a:buFontTx/>
              <a:buChar char="-"/>
            </a:pPr>
            <a:r>
              <a:rPr lang="en-US" dirty="0"/>
              <a:t>Flexibility – supporting different evaluation protocols (pairwise vs single response).</a:t>
            </a:r>
          </a:p>
          <a:p>
            <a:pPr marL="285750" indent="-285750">
              <a:buFontTx/>
              <a:buChar char="-"/>
            </a:pPr>
            <a:r>
              <a:rPr lang="en-US" dirty="0"/>
              <a:t>Interpretability – providing critiques, not just scores.</a:t>
            </a:r>
          </a:p>
          <a:p>
            <a:br>
              <a:rPr lang="en-US" dirty="0"/>
            </a:br>
            <a:r>
              <a:rPr lang="en-US" dirty="0"/>
              <a:t>Solution: Introduce AUTO-J, a 13B generative judge model trained on queries and responses from many real-world scenarios.</a:t>
            </a:r>
          </a:p>
          <a:p>
            <a:br>
              <a:rPr lang="en-US" dirty="0"/>
            </a:br>
            <a:r>
              <a:rPr lang="en-US" dirty="0"/>
              <a:t>Results: Outperforms both open-source and closed-source evaluators across 58 scenarios.</a:t>
            </a:r>
          </a:p>
        </p:txBody>
      </p:sp>
    </p:spTree>
    <p:extLst>
      <p:ext uri="{BB962C8B-B14F-4D97-AF65-F5344CB8AC3E}">
        <p14:creationId xmlns:p14="http://schemas.microsoft.com/office/powerpoint/2010/main" val="1495887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35761-1802-DF34-35A0-310FFB64A64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8FF2ADF-8CC4-2955-8F62-BB16A0E63276}"/>
              </a:ext>
            </a:extLst>
          </p:cNvPr>
          <p:cNvSpPr txBox="1"/>
          <p:nvPr/>
        </p:nvSpPr>
        <p:spPr>
          <a:xfrm>
            <a:off x="348342" y="228600"/>
            <a:ext cx="5159618" cy="369332"/>
          </a:xfrm>
          <a:prstGeom prst="rect">
            <a:avLst/>
          </a:prstGeom>
          <a:noFill/>
        </p:spPr>
        <p:txBody>
          <a:bodyPr wrap="none" rtlCol="0">
            <a:spAutoFit/>
          </a:bodyPr>
          <a:lstStyle/>
          <a:p>
            <a:r>
              <a:rPr lang="en-US" dirty="0"/>
              <a:t>AUTO-J: Generative Judge for Evaluating Alignment</a:t>
            </a:r>
            <a:endParaRPr lang="en-IN" dirty="0"/>
          </a:p>
        </p:txBody>
      </p:sp>
      <p:sp>
        <p:nvSpPr>
          <p:cNvPr id="7" name="TextBox 6">
            <a:extLst>
              <a:ext uri="{FF2B5EF4-FFF2-40B4-BE49-F238E27FC236}">
                <a16:creationId xmlns:a16="http://schemas.microsoft.com/office/drawing/2014/main" id="{84FE3DCE-7FBB-DF5E-DAE1-A8BD47C329F4}"/>
              </a:ext>
            </a:extLst>
          </p:cNvPr>
          <p:cNvSpPr txBox="1"/>
          <p:nvPr/>
        </p:nvSpPr>
        <p:spPr>
          <a:xfrm>
            <a:off x="108858" y="704826"/>
            <a:ext cx="7358742" cy="7017306"/>
          </a:xfrm>
          <a:prstGeom prst="rect">
            <a:avLst/>
          </a:prstGeom>
          <a:noFill/>
        </p:spPr>
        <p:txBody>
          <a:bodyPr wrap="square">
            <a:spAutoFit/>
          </a:bodyPr>
          <a:lstStyle/>
          <a:p>
            <a:r>
              <a:rPr lang="en-US" dirty="0"/>
              <a:t>Data Construction</a:t>
            </a:r>
          </a:p>
          <a:p>
            <a:endParaRPr lang="en-US" dirty="0"/>
          </a:p>
          <a:p>
            <a:r>
              <a:rPr lang="en-IN" dirty="0"/>
              <a:t>Define Scenarios &amp; Criteria</a:t>
            </a:r>
          </a:p>
          <a:p>
            <a:pPr marL="285750" indent="-285750">
              <a:buFontTx/>
              <a:buChar char="-"/>
            </a:pPr>
            <a:r>
              <a:rPr lang="en-IN" dirty="0"/>
              <a:t>58 scenarios grouped into Summarization, Exam Qs, Code, Creative Writing, Functional Writing, Rewriting, Communication, NLP Tasks.</a:t>
            </a:r>
          </a:p>
          <a:p>
            <a:pPr marL="285750" indent="-285750">
              <a:buFontTx/>
              <a:buChar char="-"/>
            </a:pPr>
            <a:r>
              <a:rPr lang="en-IN" dirty="0"/>
              <a:t>332 scenario-specific + general criteria.</a:t>
            </a:r>
          </a:p>
          <a:p>
            <a:pPr marL="285750" indent="-285750">
              <a:buFontTx/>
              <a:buChar char="-"/>
            </a:pPr>
            <a:endParaRPr lang="en-IN" dirty="0"/>
          </a:p>
          <a:p>
            <a:r>
              <a:rPr lang="en-IN" dirty="0"/>
              <a:t>Collect Queries &amp; Responses</a:t>
            </a:r>
          </a:p>
          <a:p>
            <a:pPr marL="285750" indent="-285750">
              <a:buFontTx/>
              <a:buChar char="-"/>
            </a:pPr>
            <a:r>
              <a:rPr lang="en-IN" dirty="0"/>
              <a:t>Sources: Chatbot Arena, </a:t>
            </a:r>
            <a:r>
              <a:rPr lang="en-IN" dirty="0" err="1"/>
              <a:t>MTBench</a:t>
            </a:r>
            <a:r>
              <a:rPr lang="en-IN" dirty="0"/>
              <a:t>, OpenAI Summary/</a:t>
            </a:r>
            <a:r>
              <a:rPr lang="en-IN" dirty="0" err="1"/>
              <a:t>WebGPT</a:t>
            </a:r>
            <a:r>
              <a:rPr lang="en-IN" dirty="0"/>
              <a:t>, Stanford SHP, Synthetic GPT-J, PKU-</a:t>
            </a:r>
            <a:r>
              <a:rPr lang="en-IN" dirty="0" err="1"/>
              <a:t>SafeRLHF</a:t>
            </a:r>
            <a:r>
              <a:rPr lang="en-IN" dirty="0"/>
              <a:t>.</a:t>
            </a:r>
          </a:p>
          <a:p>
            <a:pPr marL="285750" indent="-285750">
              <a:buFontTx/>
              <a:buChar char="-"/>
            </a:pPr>
            <a:r>
              <a:rPr lang="en-IN" dirty="0"/>
              <a:t>Each sample: Query + 2 responses + preference label.</a:t>
            </a:r>
          </a:p>
          <a:p>
            <a:pPr marL="285750" indent="-285750">
              <a:buFontTx/>
              <a:buChar char="-"/>
            </a:pPr>
            <a:r>
              <a:rPr lang="en-IN" dirty="0"/>
              <a:t>A scenario classifier trained (based on LLaMA-2-13B) to sort queries into scenarios</a:t>
            </a:r>
          </a:p>
          <a:p>
            <a:endParaRPr lang="en-IN" dirty="0"/>
          </a:p>
          <a:p>
            <a:r>
              <a:rPr lang="en-IN" dirty="0"/>
              <a:t>Generate Judgments</a:t>
            </a:r>
          </a:p>
          <a:p>
            <a:pPr marL="285750" indent="-285750">
              <a:buFontTx/>
              <a:buChar char="-"/>
            </a:pPr>
            <a:r>
              <a:rPr lang="en-IN" dirty="0"/>
              <a:t>Pairwise: GPT-4 guided with scenario criteria to produce comparisons. Filtered &amp; reformatted. Final: ~3.4k training samples.</a:t>
            </a:r>
          </a:p>
          <a:p>
            <a:pPr marL="285750" indent="-285750">
              <a:buFontTx/>
              <a:buChar char="-"/>
            </a:pPr>
            <a:r>
              <a:rPr lang="en-IN" dirty="0"/>
              <a:t>Single-response: Selected ~960 pairs. GPT-4 generates two critiques (with and without criteria) → merged into comprehensive critique + rating.</a:t>
            </a:r>
          </a:p>
          <a:p>
            <a:pPr marL="285750" indent="-285750">
              <a:buFontTx/>
              <a:buChar char="-"/>
            </a:pPr>
            <a:r>
              <a:rPr lang="en-IN" dirty="0"/>
              <a:t>Final input format: simplified (criteria not in input), so AUTO-J learns implicitly.</a:t>
            </a:r>
          </a:p>
          <a:p>
            <a:endParaRPr lang="en-IN" dirty="0"/>
          </a:p>
          <a:p>
            <a:endParaRPr lang="en-IN" dirty="0"/>
          </a:p>
          <a:p>
            <a:endParaRPr lang="en-US" dirty="0"/>
          </a:p>
        </p:txBody>
      </p:sp>
      <p:pic>
        <p:nvPicPr>
          <p:cNvPr id="6" name="Picture 5">
            <a:extLst>
              <a:ext uri="{FF2B5EF4-FFF2-40B4-BE49-F238E27FC236}">
                <a16:creationId xmlns:a16="http://schemas.microsoft.com/office/drawing/2014/main" id="{B1B2459D-27D7-4D82-9C7D-962D3E35FEB6}"/>
              </a:ext>
            </a:extLst>
          </p:cNvPr>
          <p:cNvPicPr>
            <a:picLocks noChangeAspect="1"/>
          </p:cNvPicPr>
          <p:nvPr/>
        </p:nvPicPr>
        <p:blipFill>
          <a:blip r:embed="rId3"/>
          <a:srcRect l="52375"/>
          <a:stretch>
            <a:fillRect/>
          </a:stretch>
        </p:blipFill>
        <p:spPr>
          <a:xfrm>
            <a:off x="7162802" y="413266"/>
            <a:ext cx="3646715" cy="4131239"/>
          </a:xfrm>
          <a:prstGeom prst="rect">
            <a:avLst/>
          </a:prstGeom>
        </p:spPr>
      </p:pic>
      <p:pic>
        <p:nvPicPr>
          <p:cNvPr id="4" name="Picture 3">
            <a:extLst>
              <a:ext uri="{FF2B5EF4-FFF2-40B4-BE49-F238E27FC236}">
                <a16:creationId xmlns:a16="http://schemas.microsoft.com/office/drawing/2014/main" id="{25686BC5-FC25-CA93-BE18-EDF2F327EE71}"/>
              </a:ext>
            </a:extLst>
          </p:cNvPr>
          <p:cNvPicPr>
            <a:picLocks noChangeAspect="1"/>
          </p:cNvPicPr>
          <p:nvPr/>
        </p:nvPicPr>
        <p:blipFill>
          <a:blip r:embed="rId3"/>
          <a:srcRect r="57547"/>
          <a:stretch>
            <a:fillRect/>
          </a:stretch>
        </p:blipFill>
        <p:spPr>
          <a:xfrm>
            <a:off x="9896275" y="3649891"/>
            <a:ext cx="2524326" cy="3208109"/>
          </a:xfrm>
          <a:prstGeom prst="rect">
            <a:avLst/>
          </a:prstGeom>
        </p:spPr>
      </p:pic>
    </p:spTree>
    <p:extLst>
      <p:ext uri="{BB962C8B-B14F-4D97-AF65-F5344CB8AC3E}">
        <p14:creationId xmlns:p14="http://schemas.microsoft.com/office/powerpoint/2010/main" val="3717030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25C7B3-1CDB-7CF5-D609-3FF97CE3414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6C20F9D-C2E7-FA62-D654-DD10A6149691}"/>
              </a:ext>
            </a:extLst>
          </p:cNvPr>
          <p:cNvSpPr txBox="1"/>
          <p:nvPr/>
        </p:nvSpPr>
        <p:spPr>
          <a:xfrm>
            <a:off x="348342" y="228600"/>
            <a:ext cx="5159618" cy="369332"/>
          </a:xfrm>
          <a:prstGeom prst="rect">
            <a:avLst/>
          </a:prstGeom>
          <a:noFill/>
        </p:spPr>
        <p:txBody>
          <a:bodyPr wrap="none" rtlCol="0">
            <a:spAutoFit/>
          </a:bodyPr>
          <a:lstStyle/>
          <a:p>
            <a:r>
              <a:rPr lang="en-US" dirty="0"/>
              <a:t>AUTO-J: Generative Judge for Evaluating Alignment</a:t>
            </a:r>
            <a:endParaRPr lang="en-IN" dirty="0"/>
          </a:p>
        </p:txBody>
      </p:sp>
      <p:sp>
        <p:nvSpPr>
          <p:cNvPr id="7" name="TextBox 6">
            <a:extLst>
              <a:ext uri="{FF2B5EF4-FFF2-40B4-BE49-F238E27FC236}">
                <a16:creationId xmlns:a16="http://schemas.microsoft.com/office/drawing/2014/main" id="{E852E870-2FF9-9B50-9995-3C27B7FC5687}"/>
              </a:ext>
            </a:extLst>
          </p:cNvPr>
          <p:cNvSpPr txBox="1"/>
          <p:nvPr/>
        </p:nvSpPr>
        <p:spPr>
          <a:xfrm>
            <a:off x="108857" y="704826"/>
            <a:ext cx="11527971" cy="5355312"/>
          </a:xfrm>
          <a:prstGeom prst="rect">
            <a:avLst/>
          </a:prstGeom>
          <a:noFill/>
        </p:spPr>
        <p:txBody>
          <a:bodyPr wrap="square">
            <a:spAutoFit/>
          </a:bodyPr>
          <a:lstStyle/>
          <a:p>
            <a:r>
              <a:rPr lang="en-US" dirty="0"/>
              <a:t>Evaluation Setting</a:t>
            </a:r>
          </a:p>
          <a:p>
            <a:endParaRPr lang="en-US" dirty="0"/>
          </a:p>
          <a:p>
            <a:r>
              <a:rPr lang="en-US" dirty="0"/>
              <a:t>Tasks &amp; Test Sets</a:t>
            </a:r>
          </a:p>
          <a:p>
            <a:endParaRPr lang="en-US" dirty="0"/>
          </a:p>
          <a:p>
            <a:r>
              <a:rPr lang="en-US" dirty="0"/>
              <a:t>Eval-P (Pairwise Comparison):</a:t>
            </a:r>
          </a:p>
          <a:p>
            <a:pPr marL="285750" indent="-285750">
              <a:buFontTx/>
              <a:buChar char="-"/>
            </a:pPr>
            <a:r>
              <a:rPr lang="en-US" dirty="0"/>
              <a:t>58×24 = 1,392 samples.</a:t>
            </a:r>
          </a:p>
          <a:p>
            <a:pPr marL="285750" indent="-285750">
              <a:buFontTx/>
              <a:buChar char="-"/>
            </a:pPr>
            <a:r>
              <a:rPr lang="en-US" dirty="0"/>
              <a:t>Each = query + 2 responses + human preference.</a:t>
            </a:r>
          </a:p>
          <a:p>
            <a:endParaRPr lang="en-IN" dirty="0"/>
          </a:p>
          <a:p>
            <a:endParaRPr lang="en-IN" dirty="0"/>
          </a:p>
          <a:p>
            <a:r>
              <a:rPr lang="en-US" dirty="0"/>
              <a:t>Eval-C (Single Response Critique Generation):</a:t>
            </a:r>
          </a:p>
          <a:p>
            <a:pPr marL="285750" indent="-285750">
              <a:buFontTx/>
              <a:buChar char="-"/>
            </a:pPr>
            <a:r>
              <a:rPr lang="en-US" dirty="0"/>
              <a:t>From Eval-P: pick 4 queries/scenario (232 total).</a:t>
            </a:r>
          </a:p>
          <a:p>
            <a:pPr marL="285750" indent="-285750">
              <a:buFontTx/>
              <a:buChar char="-"/>
            </a:pPr>
            <a:r>
              <a:rPr lang="en-US" dirty="0"/>
              <a:t>Use less-preferred response (or random if tie) → evaluators must critique it.</a:t>
            </a:r>
          </a:p>
          <a:p>
            <a:endParaRPr lang="en-US" dirty="0"/>
          </a:p>
          <a:p>
            <a:r>
              <a:rPr lang="en-IN" dirty="0"/>
              <a:t>Eval-R (Single </a:t>
            </a:r>
            <a:r>
              <a:rPr lang="en-IN" dirty="0" err="1"/>
              <a:t>Reponse</a:t>
            </a:r>
            <a:r>
              <a:rPr lang="en-IN" dirty="0"/>
              <a:t> Overall Rating):</a:t>
            </a:r>
          </a:p>
          <a:p>
            <a:pPr marL="285750" indent="-285750">
              <a:buFontTx/>
              <a:buChar char="-"/>
            </a:pPr>
            <a:r>
              <a:rPr lang="en-IN" dirty="0"/>
              <a:t>From Eval-C: pick 2 queries/scenario (116 total).</a:t>
            </a:r>
          </a:p>
          <a:p>
            <a:pPr marL="285750" indent="-285750">
              <a:buFontTx/>
              <a:buChar char="-"/>
            </a:pPr>
            <a:r>
              <a:rPr lang="en-IN" dirty="0"/>
              <a:t>Generate 32 responses per query using Vicuna-7B &amp; LLaMA-2-7B.</a:t>
            </a:r>
          </a:p>
          <a:p>
            <a:pPr marL="285750" indent="-285750">
              <a:buFontTx/>
              <a:buChar char="-"/>
            </a:pPr>
            <a:r>
              <a:rPr lang="en-IN" dirty="0"/>
              <a:t>Evaluator assigns ratings → tested via “Best-of-N selection” and correlation with GPT-4 ratings.</a:t>
            </a:r>
          </a:p>
          <a:p>
            <a:endParaRPr lang="en-US" dirty="0"/>
          </a:p>
          <a:p>
            <a:endParaRPr lang="en-US" dirty="0"/>
          </a:p>
        </p:txBody>
      </p:sp>
    </p:spTree>
    <p:extLst>
      <p:ext uri="{BB962C8B-B14F-4D97-AF65-F5344CB8AC3E}">
        <p14:creationId xmlns:p14="http://schemas.microsoft.com/office/powerpoint/2010/main" val="16400573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4BD9CE-5106-F0E0-B95D-FEFAD81B665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6DF61C8-D389-6152-BBF9-C5384435C4BD}"/>
              </a:ext>
            </a:extLst>
          </p:cNvPr>
          <p:cNvSpPr txBox="1"/>
          <p:nvPr/>
        </p:nvSpPr>
        <p:spPr>
          <a:xfrm>
            <a:off x="348342" y="228600"/>
            <a:ext cx="5159618" cy="369332"/>
          </a:xfrm>
          <a:prstGeom prst="rect">
            <a:avLst/>
          </a:prstGeom>
          <a:noFill/>
        </p:spPr>
        <p:txBody>
          <a:bodyPr wrap="none" rtlCol="0">
            <a:spAutoFit/>
          </a:bodyPr>
          <a:lstStyle/>
          <a:p>
            <a:r>
              <a:rPr lang="en-US" dirty="0"/>
              <a:t>AUTO-J: Generative Judge for Evaluating Alignment</a:t>
            </a:r>
            <a:endParaRPr lang="en-IN" dirty="0"/>
          </a:p>
        </p:txBody>
      </p:sp>
      <p:sp>
        <p:nvSpPr>
          <p:cNvPr id="7" name="TextBox 6">
            <a:extLst>
              <a:ext uri="{FF2B5EF4-FFF2-40B4-BE49-F238E27FC236}">
                <a16:creationId xmlns:a16="http://schemas.microsoft.com/office/drawing/2014/main" id="{63DF8893-8F22-3C4C-A2CD-1580F43B6A0A}"/>
              </a:ext>
            </a:extLst>
          </p:cNvPr>
          <p:cNvSpPr txBox="1"/>
          <p:nvPr/>
        </p:nvSpPr>
        <p:spPr>
          <a:xfrm>
            <a:off x="108858" y="704826"/>
            <a:ext cx="9579428" cy="2031325"/>
          </a:xfrm>
          <a:prstGeom prst="rect">
            <a:avLst/>
          </a:prstGeom>
          <a:noFill/>
        </p:spPr>
        <p:txBody>
          <a:bodyPr wrap="square">
            <a:spAutoFit/>
          </a:bodyPr>
          <a:lstStyle/>
          <a:p>
            <a:r>
              <a:rPr lang="en-US" dirty="0"/>
              <a:t>Experiments</a:t>
            </a:r>
          </a:p>
          <a:p>
            <a:br>
              <a:rPr lang="en-US" dirty="0"/>
            </a:br>
            <a:r>
              <a:rPr lang="en-US" dirty="0"/>
              <a:t>Pairwise Comparison</a:t>
            </a:r>
          </a:p>
          <a:p>
            <a:pPr marL="285750" indent="-285750">
              <a:buFontTx/>
              <a:buChar char="-"/>
            </a:pPr>
            <a:r>
              <a:rPr lang="en-US" dirty="0"/>
              <a:t>AUTO-J ≈ GPT-4 in agreement with human preferences.</a:t>
            </a:r>
          </a:p>
          <a:p>
            <a:pPr marL="285750" indent="-285750">
              <a:buFontTx/>
              <a:buChar char="-"/>
            </a:pPr>
            <a:r>
              <a:rPr lang="en-US" dirty="0"/>
              <a:t>Far better consistency (less positional bias) than other open-source evaluators.</a:t>
            </a:r>
          </a:p>
          <a:p>
            <a:br>
              <a:rPr lang="en-US" dirty="0"/>
            </a:br>
            <a:endParaRPr lang="en-US" dirty="0"/>
          </a:p>
        </p:txBody>
      </p:sp>
      <p:pic>
        <p:nvPicPr>
          <p:cNvPr id="4" name="Picture 3">
            <a:extLst>
              <a:ext uri="{FF2B5EF4-FFF2-40B4-BE49-F238E27FC236}">
                <a16:creationId xmlns:a16="http://schemas.microsoft.com/office/drawing/2014/main" id="{2025883D-3CDD-0FB7-E1FF-F072CE65B23D}"/>
              </a:ext>
            </a:extLst>
          </p:cNvPr>
          <p:cNvPicPr>
            <a:picLocks noChangeAspect="1"/>
          </p:cNvPicPr>
          <p:nvPr/>
        </p:nvPicPr>
        <p:blipFill>
          <a:blip r:embed="rId3"/>
          <a:stretch>
            <a:fillRect/>
          </a:stretch>
        </p:blipFill>
        <p:spPr>
          <a:xfrm>
            <a:off x="108858" y="2406421"/>
            <a:ext cx="8175171" cy="3976957"/>
          </a:xfrm>
          <a:prstGeom prst="rect">
            <a:avLst/>
          </a:prstGeom>
        </p:spPr>
      </p:pic>
      <p:pic>
        <p:nvPicPr>
          <p:cNvPr id="6" name="Picture 5">
            <a:extLst>
              <a:ext uri="{FF2B5EF4-FFF2-40B4-BE49-F238E27FC236}">
                <a16:creationId xmlns:a16="http://schemas.microsoft.com/office/drawing/2014/main" id="{A9C130AB-671F-E65F-D96B-7688E65246CF}"/>
              </a:ext>
            </a:extLst>
          </p:cNvPr>
          <p:cNvPicPr>
            <a:picLocks noChangeAspect="1"/>
          </p:cNvPicPr>
          <p:nvPr/>
        </p:nvPicPr>
        <p:blipFill>
          <a:blip r:embed="rId4"/>
          <a:stretch>
            <a:fillRect/>
          </a:stretch>
        </p:blipFill>
        <p:spPr>
          <a:xfrm>
            <a:off x="8284029" y="2843045"/>
            <a:ext cx="3638737" cy="2768742"/>
          </a:xfrm>
          <a:prstGeom prst="rect">
            <a:avLst/>
          </a:prstGeom>
        </p:spPr>
      </p:pic>
    </p:spTree>
    <p:extLst>
      <p:ext uri="{BB962C8B-B14F-4D97-AF65-F5344CB8AC3E}">
        <p14:creationId xmlns:p14="http://schemas.microsoft.com/office/powerpoint/2010/main" val="18591531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D05BB2-BB51-AB19-EB24-7AE7EE2BEDD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6D90271-640D-D4C6-9F66-AFC0C5201952}"/>
              </a:ext>
            </a:extLst>
          </p:cNvPr>
          <p:cNvSpPr txBox="1"/>
          <p:nvPr/>
        </p:nvSpPr>
        <p:spPr>
          <a:xfrm>
            <a:off x="348342" y="228600"/>
            <a:ext cx="5159618" cy="369332"/>
          </a:xfrm>
          <a:prstGeom prst="rect">
            <a:avLst/>
          </a:prstGeom>
          <a:noFill/>
        </p:spPr>
        <p:txBody>
          <a:bodyPr wrap="none" rtlCol="0">
            <a:spAutoFit/>
          </a:bodyPr>
          <a:lstStyle/>
          <a:p>
            <a:r>
              <a:rPr lang="en-US" dirty="0"/>
              <a:t>AUTO-J: Generative Judge for Evaluating Alignment</a:t>
            </a:r>
            <a:endParaRPr lang="en-IN" dirty="0"/>
          </a:p>
        </p:txBody>
      </p:sp>
      <p:sp>
        <p:nvSpPr>
          <p:cNvPr id="7" name="TextBox 6">
            <a:extLst>
              <a:ext uri="{FF2B5EF4-FFF2-40B4-BE49-F238E27FC236}">
                <a16:creationId xmlns:a16="http://schemas.microsoft.com/office/drawing/2014/main" id="{52C1DC0F-D6DE-955C-1C45-FDFEEFAE4D69}"/>
              </a:ext>
            </a:extLst>
          </p:cNvPr>
          <p:cNvSpPr txBox="1"/>
          <p:nvPr/>
        </p:nvSpPr>
        <p:spPr>
          <a:xfrm>
            <a:off x="108858" y="704826"/>
            <a:ext cx="4822371" cy="5355312"/>
          </a:xfrm>
          <a:prstGeom prst="rect">
            <a:avLst/>
          </a:prstGeom>
          <a:noFill/>
        </p:spPr>
        <p:txBody>
          <a:bodyPr wrap="square">
            <a:spAutoFit/>
          </a:bodyPr>
          <a:lstStyle/>
          <a:p>
            <a:r>
              <a:rPr lang="en-US" dirty="0"/>
              <a:t>Experiments</a:t>
            </a:r>
          </a:p>
          <a:p>
            <a:br>
              <a:rPr lang="en-US" dirty="0"/>
            </a:br>
            <a:endParaRPr lang="en-US" dirty="0"/>
          </a:p>
          <a:p>
            <a:r>
              <a:rPr lang="en-US" dirty="0"/>
              <a:t>Single response critique generation</a:t>
            </a:r>
          </a:p>
          <a:p>
            <a:pPr marL="285750" indent="-285750">
              <a:buFontTx/>
              <a:buChar char="-"/>
            </a:pPr>
            <a:r>
              <a:rPr lang="en-US" dirty="0"/>
              <a:t>Tested with GPT-4 &amp; humans as judges.</a:t>
            </a:r>
          </a:p>
          <a:p>
            <a:pPr marL="285750" indent="-285750">
              <a:buFontTx/>
              <a:buChar char="-"/>
            </a:pPr>
            <a:r>
              <a:rPr lang="en-US" dirty="0"/>
              <a:t>AUTO-J outperforms all baselines (even GPT-4).</a:t>
            </a:r>
          </a:p>
          <a:p>
            <a:pPr marL="285750" indent="-285750">
              <a:buFontTx/>
              <a:buChar char="-"/>
            </a:pPr>
            <a:r>
              <a:rPr lang="en-US" dirty="0"/>
              <a:t>Its critiques are structured, readable, and scenario-aware.</a:t>
            </a:r>
          </a:p>
          <a:p>
            <a:endParaRPr lang="en-US" dirty="0"/>
          </a:p>
          <a:p>
            <a:endParaRPr lang="en-US" dirty="0"/>
          </a:p>
          <a:p>
            <a:endParaRPr lang="en-US" dirty="0"/>
          </a:p>
          <a:p>
            <a:endParaRPr lang="en-US" dirty="0"/>
          </a:p>
          <a:p>
            <a:r>
              <a:rPr lang="en-US" dirty="0"/>
              <a:t>Single response overall Rating</a:t>
            </a:r>
          </a:p>
          <a:p>
            <a:pPr marL="285750" indent="-285750">
              <a:buFontTx/>
              <a:buChar char="-"/>
            </a:pPr>
            <a:r>
              <a:rPr lang="en-US" dirty="0"/>
              <a:t>AUTO-J better at “Best-of-N selection” — finds higher-quality responses more often.</a:t>
            </a:r>
          </a:p>
          <a:p>
            <a:pPr marL="285750" indent="-285750">
              <a:buFontTx/>
              <a:buChar char="-"/>
            </a:pPr>
            <a:r>
              <a:rPr lang="en-US" dirty="0"/>
              <a:t>Correlations (Spearman, Pearson) with GPT-4 are highest among all models.</a:t>
            </a:r>
            <a:br>
              <a:rPr lang="en-US" dirty="0"/>
            </a:br>
            <a:endParaRPr lang="en-US" dirty="0"/>
          </a:p>
        </p:txBody>
      </p:sp>
      <p:pic>
        <p:nvPicPr>
          <p:cNvPr id="4" name="Picture 3">
            <a:extLst>
              <a:ext uri="{FF2B5EF4-FFF2-40B4-BE49-F238E27FC236}">
                <a16:creationId xmlns:a16="http://schemas.microsoft.com/office/drawing/2014/main" id="{7911E317-53CE-A4E6-D3B7-9A54B90E2E08}"/>
              </a:ext>
            </a:extLst>
          </p:cNvPr>
          <p:cNvPicPr>
            <a:picLocks noChangeAspect="1"/>
          </p:cNvPicPr>
          <p:nvPr/>
        </p:nvPicPr>
        <p:blipFill>
          <a:blip r:embed="rId3"/>
          <a:srcRect l="3091" r="4612"/>
          <a:stretch>
            <a:fillRect/>
          </a:stretch>
        </p:blipFill>
        <p:spPr>
          <a:xfrm>
            <a:off x="4953391" y="3924149"/>
            <a:ext cx="7238609" cy="2933851"/>
          </a:xfrm>
          <a:prstGeom prst="rect">
            <a:avLst/>
          </a:prstGeom>
        </p:spPr>
      </p:pic>
      <p:pic>
        <p:nvPicPr>
          <p:cNvPr id="6" name="Picture 5">
            <a:extLst>
              <a:ext uri="{FF2B5EF4-FFF2-40B4-BE49-F238E27FC236}">
                <a16:creationId xmlns:a16="http://schemas.microsoft.com/office/drawing/2014/main" id="{F768CB6B-4EEF-82E9-7CE8-B5882CC8953C}"/>
              </a:ext>
            </a:extLst>
          </p:cNvPr>
          <p:cNvPicPr>
            <a:picLocks noChangeAspect="1"/>
          </p:cNvPicPr>
          <p:nvPr/>
        </p:nvPicPr>
        <p:blipFill>
          <a:blip r:embed="rId4"/>
          <a:stretch>
            <a:fillRect/>
          </a:stretch>
        </p:blipFill>
        <p:spPr>
          <a:xfrm>
            <a:off x="5051362" y="709720"/>
            <a:ext cx="6737867" cy="3078508"/>
          </a:xfrm>
          <a:prstGeom prst="rect">
            <a:avLst/>
          </a:prstGeom>
        </p:spPr>
      </p:pic>
    </p:spTree>
    <p:extLst>
      <p:ext uri="{BB962C8B-B14F-4D97-AF65-F5344CB8AC3E}">
        <p14:creationId xmlns:p14="http://schemas.microsoft.com/office/powerpoint/2010/main" val="1183184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F4DCA2-38D7-F441-3FD8-2996016333C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B32EB2A-0808-4D0B-61D1-A9D711C2D417}"/>
              </a:ext>
            </a:extLst>
          </p:cNvPr>
          <p:cNvSpPr txBox="1"/>
          <p:nvPr/>
        </p:nvSpPr>
        <p:spPr>
          <a:xfrm>
            <a:off x="348342" y="228600"/>
            <a:ext cx="5159618" cy="369332"/>
          </a:xfrm>
          <a:prstGeom prst="rect">
            <a:avLst/>
          </a:prstGeom>
          <a:noFill/>
        </p:spPr>
        <p:txBody>
          <a:bodyPr wrap="none" rtlCol="0">
            <a:spAutoFit/>
          </a:bodyPr>
          <a:lstStyle/>
          <a:p>
            <a:r>
              <a:rPr lang="en-US" dirty="0"/>
              <a:t>AUTO-J: Generative Judge for Evaluating Alignment</a:t>
            </a:r>
            <a:endParaRPr lang="en-IN" dirty="0"/>
          </a:p>
        </p:txBody>
      </p:sp>
      <p:sp>
        <p:nvSpPr>
          <p:cNvPr id="7" name="TextBox 6">
            <a:extLst>
              <a:ext uri="{FF2B5EF4-FFF2-40B4-BE49-F238E27FC236}">
                <a16:creationId xmlns:a16="http://schemas.microsoft.com/office/drawing/2014/main" id="{82AB5A5D-CB6F-EFA8-11EA-BF3C1EEA6B56}"/>
              </a:ext>
            </a:extLst>
          </p:cNvPr>
          <p:cNvSpPr txBox="1"/>
          <p:nvPr/>
        </p:nvSpPr>
        <p:spPr>
          <a:xfrm>
            <a:off x="108858" y="704826"/>
            <a:ext cx="9579428" cy="2585323"/>
          </a:xfrm>
          <a:prstGeom prst="rect">
            <a:avLst/>
          </a:prstGeom>
          <a:noFill/>
        </p:spPr>
        <p:txBody>
          <a:bodyPr wrap="square">
            <a:spAutoFit/>
          </a:bodyPr>
          <a:lstStyle/>
          <a:p>
            <a:r>
              <a:rPr lang="en-US" dirty="0"/>
              <a:t>Experiments</a:t>
            </a:r>
          </a:p>
          <a:p>
            <a:br>
              <a:rPr lang="en-US" dirty="0"/>
            </a:br>
            <a:r>
              <a:rPr lang="en-US" dirty="0"/>
              <a:t>Analysis &amp; Case Studies</a:t>
            </a:r>
          </a:p>
          <a:p>
            <a:pPr marL="285750" indent="-285750">
              <a:buFontTx/>
              <a:buChar char="-"/>
            </a:pPr>
            <a:r>
              <a:rPr lang="en-US" dirty="0"/>
              <a:t>System-level ranking: AUTO-J’s average ratings strongly correlate with GPT-4’s leaderboard rankings (ρ=0.97).</a:t>
            </a:r>
          </a:p>
          <a:p>
            <a:pPr marL="285750" indent="-285750">
              <a:buFontTx/>
              <a:buChar char="-"/>
            </a:pPr>
            <a:r>
              <a:rPr lang="en-US" dirty="0"/>
              <a:t>Ablations: AUTO-J keeps performance even when supporting multiple protocols + critiques.</a:t>
            </a:r>
          </a:p>
          <a:p>
            <a:pPr marL="285750" indent="-285750">
              <a:buFontTx/>
              <a:buChar char="-"/>
            </a:pPr>
            <a:r>
              <a:rPr lang="en-US" dirty="0"/>
              <a:t>Case studies show AUTO-J gives more human-like, contextual critiques (e.g., email tone, cooking details).</a:t>
            </a:r>
          </a:p>
          <a:p>
            <a:endParaRPr lang="en-US" dirty="0"/>
          </a:p>
        </p:txBody>
      </p:sp>
    </p:spTree>
    <p:extLst>
      <p:ext uri="{BB962C8B-B14F-4D97-AF65-F5344CB8AC3E}">
        <p14:creationId xmlns:p14="http://schemas.microsoft.com/office/powerpoint/2010/main" val="2377149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4C8B745-9D39-B040-3A16-A4FBFC071F0E}"/>
              </a:ext>
            </a:extLst>
          </p:cNvPr>
          <p:cNvPicPr>
            <a:picLocks noChangeAspect="1"/>
          </p:cNvPicPr>
          <p:nvPr/>
        </p:nvPicPr>
        <p:blipFill>
          <a:blip r:embed="rId2"/>
          <a:srcRect l="34196" t="31292" r="16429" b="6293"/>
          <a:stretch>
            <a:fillRect/>
          </a:stretch>
        </p:blipFill>
        <p:spPr>
          <a:xfrm rot="16200000">
            <a:off x="2908325" y="1276068"/>
            <a:ext cx="7012165" cy="4653643"/>
          </a:xfrm>
          <a:prstGeom prst="rect">
            <a:avLst/>
          </a:prstGeom>
        </p:spPr>
      </p:pic>
      <p:sp>
        <p:nvSpPr>
          <p:cNvPr id="3" name="Title 1">
            <a:extLst>
              <a:ext uri="{FF2B5EF4-FFF2-40B4-BE49-F238E27FC236}">
                <a16:creationId xmlns:a16="http://schemas.microsoft.com/office/drawing/2014/main" id="{481DC3A5-F3D9-9422-A8D2-3D25854530AF}"/>
              </a:ext>
            </a:extLst>
          </p:cNvPr>
          <p:cNvSpPr txBox="1">
            <a:spLocks/>
          </p:cNvSpPr>
          <p:nvPr/>
        </p:nvSpPr>
        <p:spPr>
          <a:xfrm>
            <a:off x="76200" y="96811"/>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a:t>A Survey of Evaluation Metrics Used for NLG Systems (https://arxiv.org/pdf/2008.12009)</a:t>
            </a:r>
            <a:endParaRPr lang="en-IN" sz="2000" dirty="0"/>
          </a:p>
        </p:txBody>
      </p:sp>
    </p:spTree>
    <p:extLst>
      <p:ext uri="{BB962C8B-B14F-4D97-AF65-F5344CB8AC3E}">
        <p14:creationId xmlns:p14="http://schemas.microsoft.com/office/powerpoint/2010/main" val="5677220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376FB5-B375-7DF3-E8CC-10090CAA595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5743915-F5D0-9E2A-7D61-758B22A77D57}"/>
              </a:ext>
            </a:extLst>
          </p:cNvPr>
          <p:cNvSpPr txBox="1"/>
          <p:nvPr/>
        </p:nvSpPr>
        <p:spPr>
          <a:xfrm>
            <a:off x="348342" y="228600"/>
            <a:ext cx="9221499" cy="369332"/>
          </a:xfrm>
          <a:prstGeom prst="rect">
            <a:avLst/>
          </a:prstGeom>
          <a:noFill/>
        </p:spPr>
        <p:txBody>
          <a:bodyPr wrap="none" rtlCol="0">
            <a:spAutoFit/>
          </a:bodyPr>
          <a:lstStyle/>
          <a:p>
            <a:r>
              <a:rPr lang="en-US" dirty="0"/>
              <a:t>On Measuring Faithfulness or Self-consistency of Natural Language Explanations - CCSHAP</a:t>
            </a:r>
            <a:endParaRPr lang="en-IN" dirty="0"/>
          </a:p>
        </p:txBody>
      </p:sp>
      <p:sp>
        <p:nvSpPr>
          <p:cNvPr id="3" name="TextBox 2">
            <a:extLst>
              <a:ext uri="{FF2B5EF4-FFF2-40B4-BE49-F238E27FC236}">
                <a16:creationId xmlns:a16="http://schemas.microsoft.com/office/drawing/2014/main" id="{BC7D1FDC-4CD3-3A52-52A6-906C5371AEF5}"/>
              </a:ext>
            </a:extLst>
          </p:cNvPr>
          <p:cNvSpPr txBox="1"/>
          <p:nvPr/>
        </p:nvSpPr>
        <p:spPr>
          <a:xfrm>
            <a:off x="348342" y="1071660"/>
            <a:ext cx="11511485" cy="5557740"/>
          </a:xfrm>
          <a:prstGeom prst="rect">
            <a:avLst/>
          </a:prstGeom>
          <a:noFill/>
        </p:spPr>
        <p:txBody>
          <a:bodyPr wrap="none" rtlCol="0">
            <a:spAutoFit/>
          </a:bodyPr>
          <a:lstStyle/>
          <a:p>
            <a:pPr>
              <a:lnSpc>
                <a:spcPct val="200000"/>
              </a:lnSpc>
            </a:pPr>
            <a:r>
              <a:rPr lang="en-US" dirty="0"/>
              <a:t>Introduction:</a:t>
            </a:r>
          </a:p>
          <a:p>
            <a:pPr marL="285750" indent="-285750">
              <a:lnSpc>
                <a:spcPct val="200000"/>
              </a:lnSpc>
              <a:buFontTx/>
              <a:buChar char="-"/>
            </a:pPr>
            <a:r>
              <a:rPr lang="en-US" dirty="0"/>
              <a:t>LLMs perform well across many tasks but show unintuitive behaviors (e.g., bias sensitivity, misleading prompts).</a:t>
            </a:r>
          </a:p>
          <a:p>
            <a:pPr marL="285750" indent="-285750">
              <a:lnSpc>
                <a:spcPct val="200000"/>
              </a:lnSpc>
              <a:buFontTx/>
              <a:buChar char="-"/>
            </a:pPr>
            <a:r>
              <a:rPr lang="en-US" dirty="0"/>
              <a:t>Explanations help but NLEs are often unfaithful.</a:t>
            </a:r>
          </a:p>
          <a:p>
            <a:pPr marL="285750" indent="-285750">
              <a:lnSpc>
                <a:spcPct val="200000"/>
              </a:lnSpc>
              <a:buFontTx/>
              <a:buChar char="-"/>
            </a:pPr>
            <a:r>
              <a:rPr lang="en-US" dirty="0"/>
              <a:t>Testing faithfulness is especially important when humans can’t verify correctness (e.g., scientific discovery).</a:t>
            </a:r>
          </a:p>
          <a:p>
            <a:pPr marL="285750" indent="-285750">
              <a:lnSpc>
                <a:spcPct val="200000"/>
              </a:lnSpc>
              <a:buFontTx/>
              <a:buChar char="-"/>
            </a:pPr>
            <a:r>
              <a:rPr lang="en-US" dirty="0"/>
              <a:t>Existing tests manipulate inputs and check if outputs remain consistent.</a:t>
            </a:r>
          </a:p>
          <a:p>
            <a:pPr marL="285750" indent="-285750">
              <a:lnSpc>
                <a:spcPct val="200000"/>
              </a:lnSpc>
              <a:buFontTx/>
              <a:buChar char="-"/>
            </a:pPr>
            <a:r>
              <a:rPr lang="en-US" dirty="0"/>
              <a:t>Authors argue: these tests don’t really measure faithfulness — only self-consistency.</a:t>
            </a:r>
          </a:p>
          <a:p>
            <a:pPr>
              <a:lnSpc>
                <a:spcPct val="200000"/>
              </a:lnSpc>
            </a:pPr>
            <a:r>
              <a:rPr lang="en-US" dirty="0"/>
              <a:t>Main Contributions:</a:t>
            </a:r>
          </a:p>
          <a:p>
            <a:pPr marL="285750" indent="-285750">
              <a:lnSpc>
                <a:spcPct val="200000"/>
              </a:lnSpc>
              <a:buFontTx/>
              <a:buChar char="-"/>
            </a:pPr>
            <a:r>
              <a:rPr lang="en-US" dirty="0"/>
              <a:t>Show existing tests ≠ faithfulness.</a:t>
            </a:r>
          </a:p>
          <a:p>
            <a:pPr marL="285750" indent="-285750">
              <a:lnSpc>
                <a:spcPct val="200000"/>
              </a:lnSpc>
              <a:buFontTx/>
              <a:buChar char="-"/>
            </a:pPr>
            <a:r>
              <a:rPr lang="en-US" dirty="0"/>
              <a:t>Introduce CC-SHAP.</a:t>
            </a:r>
          </a:p>
          <a:p>
            <a:pPr marL="285750" indent="-285750">
              <a:lnSpc>
                <a:spcPct val="200000"/>
              </a:lnSpc>
              <a:buFontTx/>
              <a:buChar char="-"/>
            </a:pPr>
            <a:r>
              <a:rPr lang="en-US" dirty="0"/>
              <a:t>Build a unified comparison benchmark (CCB)</a:t>
            </a:r>
          </a:p>
        </p:txBody>
      </p:sp>
    </p:spTree>
    <p:extLst>
      <p:ext uri="{BB962C8B-B14F-4D97-AF65-F5344CB8AC3E}">
        <p14:creationId xmlns:p14="http://schemas.microsoft.com/office/powerpoint/2010/main" val="19270397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D75D2-1492-A6B3-12FC-92919FA2B86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B306A4C-E67A-E557-C7FD-DBA6E2556AF9}"/>
              </a:ext>
            </a:extLst>
          </p:cNvPr>
          <p:cNvSpPr txBox="1"/>
          <p:nvPr/>
        </p:nvSpPr>
        <p:spPr>
          <a:xfrm>
            <a:off x="348342" y="228600"/>
            <a:ext cx="9221499" cy="369332"/>
          </a:xfrm>
          <a:prstGeom prst="rect">
            <a:avLst/>
          </a:prstGeom>
          <a:noFill/>
        </p:spPr>
        <p:txBody>
          <a:bodyPr wrap="none" rtlCol="0">
            <a:spAutoFit/>
          </a:bodyPr>
          <a:lstStyle/>
          <a:p>
            <a:r>
              <a:rPr lang="en-US" dirty="0"/>
              <a:t>On Measuring Faithfulness or Self-consistency of Natural Language Explanations - CCSHAP</a:t>
            </a:r>
            <a:endParaRPr lang="en-IN" dirty="0"/>
          </a:p>
        </p:txBody>
      </p:sp>
      <p:sp>
        <p:nvSpPr>
          <p:cNvPr id="3" name="TextBox 2">
            <a:extLst>
              <a:ext uri="{FF2B5EF4-FFF2-40B4-BE49-F238E27FC236}">
                <a16:creationId xmlns:a16="http://schemas.microsoft.com/office/drawing/2014/main" id="{FA200215-E6B8-856C-137E-534666250E72}"/>
              </a:ext>
            </a:extLst>
          </p:cNvPr>
          <p:cNvSpPr txBox="1"/>
          <p:nvPr/>
        </p:nvSpPr>
        <p:spPr>
          <a:xfrm>
            <a:off x="348342" y="1267603"/>
            <a:ext cx="11434540" cy="5038367"/>
          </a:xfrm>
          <a:prstGeom prst="rect">
            <a:avLst/>
          </a:prstGeom>
          <a:noFill/>
        </p:spPr>
        <p:txBody>
          <a:bodyPr wrap="none" rtlCol="0">
            <a:spAutoFit/>
          </a:bodyPr>
          <a:lstStyle/>
          <a:p>
            <a:pPr>
              <a:lnSpc>
                <a:spcPct val="150000"/>
              </a:lnSpc>
            </a:pPr>
            <a:r>
              <a:rPr lang="en-US" dirty="0"/>
              <a:t>What is NLE Faithfulness?</a:t>
            </a:r>
          </a:p>
          <a:p>
            <a:pPr marL="285750" indent="-285750">
              <a:lnSpc>
                <a:spcPct val="150000"/>
              </a:lnSpc>
              <a:buFont typeface="Aptos" panose="020B0004020202020204" pitchFamily="34" charset="0"/>
              <a:buChar char="-"/>
            </a:pPr>
            <a:r>
              <a:rPr lang="en-US" dirty="0"/>
              <a:t>Faithful explanation = accurately reflects the model’s reasoning process (</a:t>
            </a:r>
            <a:r>
              <a:rPr lang="en-US" dirty="0" err="1"/>
              <a:t>Jacovi</a:t>
            </a:r>
            <a:r>
              <a:rPr lang="en-US" dirty="0"/>
              <a:t> &amp; Goldberg, 2020).</a:t>
            </a:r>
          </a:p>
          <a:p>
            <a:pPr marL="285750" indent="-285750">
              <a:lnSpc>
                <a:spcPct val="150000"/>
              </a:lnSpc>
              <a:buFont typeface="Aptos" panose="020B0004020202020204" pitchFamily="34" charset="0"/>
              <a:buChar char="-"/>
            </a:pPr>
            <a:r>
              <a:rPr lang="en-US" dirty="0"/>
              <a:t>LLM explanations may be plausible but unfaithful.</a:t>
            </a:r>
          </a:p>
          <a:p>
            <a:pPr>
              <a:lnSpc>
                <a:spcPct val="150000"/>
              </a:lnSpc>
            </a:pPr>
            <a:r>
              <a:rPr lang="en-US" dirty="0"/>
              <a:t>Measuring Faithfulness so far:</a:t>
            </a:r>
          </a:p>
          <a:p>
            <a:pPr marL="285750" indent="-285750">
              <a:lnSpc>
                <a:spcPct val="150000"/>
              </a:lnSpc>
              <a:buFont typeface="Aptos" panose="020B0004020202020204" pitchFamily="34" charset="0"/>
              <a:buChar char="-"/>
            </a:pPr>
            <a:r>
              <a:rPr lang="en-US" dirty="0"/>
              <a:t>Counterfactual Edits (Atanasova et al., 2023): insert words and see if prediction changes.</a:t>
            </a:r>
          </a:p>
          <a:p>
            <a:pPr marL="285750" indent="-285750">
              <a:lnSpc>
                <a:spcPct val="150000"/>
              </a:lnSpc>
              <a:buFont typeface="Aptos" panose="020B0004020202020204" pitchFamily="34" charset="0"/>
              <a:buChar char="-"/>
            </a:pPr>
            <a:r>
              <a:rPr lang="en-US" dirty="0"/>
              <a:t>Constructing Inputs from Explanations: turn explanation into input; if prediction changes, it’s unfaithful.</a:t>
            </a:r>
          </a:p>
          <a:p>
            <a:pPr marL="285750" indent="-285750">
              <a:lnSpc>
                <a:spcPct val="150000"/>
              </a:lnSpc>
              <a:buFont typeface="Aptos" panose="020B0004020202020204" pitchFamily="34" charset="0"/>
              <a:buChar char="-"/>
            </a:pPr>
            <a:r>
              <a:rPr lang="en-US" dirty="0"/>
              <a:t>Noise/Feature Importance Equivalence: compare important tokens for predictions vs. explanations.</a:t>
            </a:r>
          </a:p>
          <a:p>
            <a:pPr marL="285750" indent="-285750">
              <a:lnSpc>
                <a:spcPct val="150000"/>
              </a:lnSpc>
              <a:buFont typeface="Aptos" panose="020B0004020202020204" pitchFamily="34" charset="0"/>
              <a:buChar char="-"/>
            </a:pPr>
            <a:r>
              <a:rPr lang="en-US" dirty="0"/>
              <a:t>Biasing Features (Turpin et al., 2023): add misleading cues, see if model changes answer but hides bias.</a:t>
            </a:r>
          </a:p>
          <a:p>
            <a:pPr marL="285750" indent="-285750">
              <a:lnSpc>
                <a:spcPct val="150000"/>
              </a:lnSpc>
              <a:buFont typeface="Aptos" panose="020B0004020202020204" pitchFamily="34" charset="0"/>
              <a:buChar char="-"/>
            </a:pPr>
            <a:r>
              <a:rPr lang="en-US" dirty="0"/>
              <a:t>Corrupting </a:t>
            </a:r>
            <a:r>
              <a:rPr lang="en-US" dirty="0" err="1"/>
              <a:t>CoT</a:t>
            </a:r>
            <a:r>
              <a:rPr lang="en-US" dirty="0"/>
              <a:t> (Lanham et al., 2023): introduce mistakes/paraphrases in </a:t>
            </a:r>
            <a:r>
              <a:rPr lang="en-US" dirty="0" err="1"/>
              <a:t>CoT</a:t>
            </a:r>
            <a:r>
              <a:rPr lang="en-US" dirty="0"/>
              <a:t> and check if model ignores them.</a:t>
            </a:r>
          </a:p>
          <a:p>
            <a:pPr>
              <a:lnSpc>
                <a:spcPct val="150000"/>
              </a:lnSpc>
            </a:pPr>
            <a:r>
              <a:rPr lang="en-US" dirty="0"/>
              <a:t>Interpretability Methods</a:t>
            </a:r>
          </a:p>
          <a:p>
            <a:pPr marL="285750" indent="-285750">
              <a:lnSpc>
                <a:spcPct val="150000"/>
              </a:lnSpc>
              <a:buFont typeface="Aptos" panose="020B0004020202020204" pitchFamily="34" charset="0"/>
              <a:buChar char="-"/>
            </a:pPr>
            <a:r>
              <a:rPr lang="en-US" dirty="0"/>
              <a:t>SHAP, attention-based, and gradient-based methods can be used to assign token importance.</a:t>
            </a:r>
          </a:p>
          <a:p>
            <a:pPr marL="285750" indent="-285750">
              <a:lnSpc>
                <a:spcPct val="150000"/>
              </a:lnSpc>
              <a:buFont typeface="Aptos" panose="020B0004020202020204" pitchFamily="34" charset="0"/>
              <a:buChar char="-"/>
            </a:pPr>
            <a:r>
              <a:rPr lang="en-US" dirty="0"/>
              <a:t>SHAP (Shapley values) provides the theoretical foundation for CC-SHAP.</a:t>
            </a:r>
          </a:p>
        </p:txBody>
      </p:sp>
    </p:spTree>
    <p:extLst>
      <p:ext uri="{BB962C8B-B14F-4D97-AF65-F5344CB8AC3E}">
        <p14:creationId xmlns:p14="http://schemas.microsoft.com/office/powerpoint/2010/main" val="448176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037E2A-B345-0A06-67DB-4A65F0B712F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922A790-AF7E-465C-31AF-288BDAF79F37}"/>
              </a:ext>
            </a:extLst>
          </p:cNvPr>
          <p:cNvSpPr txBox="1"/>
          <p:nvPr/>
        </p:nvSpPr>
        <p:spPr>
          <a:xfrm>
            <a:off x="348342" y="228600"/>
            <a:ext cx="9221499" cy="369332"/>
          </a:xfrm>
          <a:prstGeom prst="rect">
            <a:avLst/>
          </a:prstGeom>
          <a:noFill/>
        </p:spPr>
        <p:txBody>
          <a:bodyPr wrap="none" rtlCol="0">
            <a:spAutoFit/>
          </a:bodyPr>
          <a:lstStyle/>
          <a:p>
            <a:r>
              <a:rPr lang="en-US" dirty="0"/>
              <a:t>On Measuring Faithfulness or Self-consistency of Natural Language Explanations - CCSHAP</a:t>
            </a:r>
            <a:endParaRPr lang="en-IN" dirty="0"/>
          </a:p>
        </p:txBody>
      </p:sp>
      <p:sp>
        <p:nvSpPr>
          <p:cNvPr id="3" name="TextBox 2">
            <a:extLst>
              <a:ext uri="{FF2B5EF4-FFF2-40B4-BE49-F238E27FC236}">
                <a16:creationId xmlns:a16="http://schemas.microsoft.com/office/drawing/2014/main" id="{E3D21D32-BA6E-2343-F3C5-860C5E65E4A5}"/>
              </a:ext>
            </a:extLst>
          </p:cNvPr>
          <p:cNvSpPr txBox="1"/>
          <p:nvPr/>
        </p:nvSpPr>
        <p:spPr>
          <a:xfrm>
            <a:off x="348342" y="908374"/>
            <a:ext cx="8911414" cy="5869364"/>
          </a:xfrm>
          <a:prstGeom prst="rect">
            <a:avLst/>
          </a:prstGeom>
          <a:noFill/>
        </p:spPr>
        <p:txBody>
          <a:bodyPr wrap="none" rtlCol="0">
            <a:spAutoFit/>
          </a:bodyPr>
          <a:lstStyle/>
          <a:p>
            <a:pPr>
              <a:lnSpc>
                <a:spcPct val="150000"/>
              </a:lnSpc>
            </a:pPr>
            <a:r>
              <a:rPr lang="en-US" dirty="0"/>
              <a:t>Consistency is all we get (so far)</a:t>
            </a:r>
          </a:p>
          <a:p>
            <a:pPr marL="285750" indent="-285750">
              <a:lnSpc>
                <a:spcPct val="150000"/>
              </a:lnSpc>
              <a:buFont typeface="Aptos" panose="020B0004020202020204" pitchFamily="34" charset="0"/>
              <a:buChar char="-"/>
            </a:pPr>
            <a:r>
              <a:rPr lang="en-US" dirty="0"/>
              <a:t>Current tests only check self-consistency — not true reasoning faithfulness.</a:t>
            </a:r>
          </a:p>
          <a:p>
            <a:pPr marL="285750" indent="-285750">
              <a:lnSpc>
                <a:spcPct val="150000"/>
              </a:lnSpc>
              <a:buFont typeface="Aptos" panose="020B0004020202020204" pitchFamily="34" charset="0"/>
              <a:buChar char="-"/>
            </a:pPr>
            <a:r>
              <a:rPr lang="en-US" dirty="0"/>
              <a:t>Self-consistency is necessary but not sufficient.</a:t>
            </a:r>
          </a:p>
          <a:p>
            <a:pPr marL="285750" indent="-285750">
              <a:lnSpc>
                <a:spcPct val="150000"/>
              </a:lnSpc>
              <a:buFont typeface="Aptos" panose="020B0004020202020204" pitchFamily="34" charset="0"/>
              <a:buChar char="-"/>
            </a:pPr>
            <a:r>
              <a:rPr lang="en-US" dirty="0"/>
              <a:t>Even if outputs are consistent, inner reasoning may differ (e.g., "sleeper agents").</a:t>
            </a:r>
          </a:p>
          <a:p>
            <a:pPr marL="285750" indent="-285750">
              <a:lnSpc>
                <a:spcPct val="150000"/>
              </a:lnSpc>
              <a:buFont typeface="Aptos" panose="020B0004020202020204" pitchFamily="34" charset="0"/>
              <a:buChar char="-"/>
            </a:pPr>
            <a:r>
              <a:rPr lang="en-US" dirty="0"/>
              <a:t>Faithfulness remains an open challenge.</a:t>
            </a:r>
          </a:p>
          <a:p>
            <a:pPr marL="285750" indent="-285750">
              <a:lnSpc>
                <a:spcPct val="150000"/>
              </a:lnSpc>
              <a:buFont typeface="Aptos" panose="020B0004020202020204" pitchFamily="34" charset="0"/>
              <a:buChar char="-"/>
            </a:pPr>
            <a:endParaRPr lang="en-US" dirty="0"/>
          </a:p>
          <a:p>
            <a:pPr>
              <a:lnSpc>
                <a:spcPct val="150000"/>
              </a:lnSpc>
            </a:pPr>
            <a:r>
              <a:rPr lang="en-US" dirty="0"/>
              <a:t>CC-SHAP: New SHAP Contribution Consistency Metric</a:t>
            </a:r>
          </a:p>
          <a:p>
            <a:pPr marL="285750" indent="-285750">
              <a:lnSpc>
                <a:spcPct val="150000"/>
              </a:lnSpc>
              <a:buFont typeface="Aptos" panose="020B0004020202020204" pitchFamily="34" charset="0"/>
              <a:buChar char="-"/>
            </a:pPr>
            <a:r>
              <a:rPr lang="en-US" dirty="0"/>
              <a:t>Extends SHAP to compare how input tokens contribute to answers vs. explanations.</a:t>
            </a:r>
          </a:p>
          <a:p>
            <a:pPr marL="285750" indent="-285750">
              <a:lnSpc>
                <a:spcPct val="150000"/>
              </a:lnSpc>
              <a:buFont typeface="Aptos" panose="020B0004020202020204" pitchFamily="34" charset="0"/>
              <a:buChar char="-"/>
            </a:pPr>
            <a:r>
              <a:rPr lang="en-US" dirty="0"/>
              <a:t>Measures alignment of token-level contributions rather than output agreement.</a:t>
            </a:r>
          </a:p>
          <a:p>
            <a:pPr>
              <a:lnSpc>
                <a:spcPct val="150000"/>
              </a:lnSpc>
            </a:pPr>
            <a:r>
              <a:rPr lang="en-US" dirty="0"/>
              <a:t>Key advantages:</a:t>
            </a:r>
          </a:p>
          <a:p>
            <a:pPr marL="285750" indent="-285750">
              <a:lnSpc>
                <a:spcPct val="150000"/>
              </a:lnSpc>
              <a:buFont typeface="Aptos" panose="020B0004020202020204" pitchFamily="34" charset="0"/>
              <a:buChar char="-"/>
            </a:pPr>
            <a:r>
              <a:rPr lang="en-US" dirty="0"/>
              <a:t>Provides continuous values (not just pass/fail).</a:t>
            </a:r>
          </a:p>
          <a:p>
            <a:pPr marL="285750" indent="-285750">
              <a:lnSpc>
                <a:spcPct val="150000"/>
              </a:lnSpc>
              <a:buFont typeface="Aptos" panose="020B0004020202020204" pitchFamily="34" charset="0"/>
              <a:buChar char="-"/>
            </a:pPr>
            <a:r>
              <a:rPr lang="en-US" dirty="0"/>
              <a:t>Works for both post-hoc and </a:t>
            </a:r>
            <a:r>
              <a:rPr lang="en-US" dirty="0" err="1"/>
              <a:t>CoT</a:t>
            </a:r>
            <a:r>
              <a:rPr lang="en-US" dirty="0"/>
              <a:t> explanations.</a:t>
            </a:r>
          </a:p>
          <a:p>
            <a:pPr marL="285750" indent="-285750">
              <a:lnSpc>
                <a:spcPct val="150000"/>
              </a:lnSpc>
              <a:buFont typeface="Aptos" panose="020B0004020202020204" pitchFamily="34" charset="0"/>
              <a:buChar char="-"/>
            </a:pPr>
            <a:r>
              <a:rPr lang="en-US" dirty="0"/>
              <a:t>Does not require input edits or annotations.</a:t>
            </a:r>
          </a:p>
          <a:p>
            <a:pPr marL="285750" indent="-285750">
              <a:lnSpc>
                <a:spcPct val="150000"/>
              </a:lnSpc>
              <a:buFont typeface="Aptos" panose="020B0004020202020204" pitchFamily="34" charset="0"/>
              <a:buChar char="-"/>
            </a:pPr>
            <a:r>
              <a:rPr lang="en-US" dirty="0"/>
              <a:t>Gives interpretable insights (which tokens differ between prediction and explanation).</a:t>
            </a:r>
          </a:p>
        </p:txBody>
      </p:sp>
      <p:pic>
        <p:nvPicPr>
          <p:cNvPr id="5" name="Picture 4">
            <a:extLst>
              <a:ext uri="{FF2B5EF4-FFF2-40B4-BE49-F238E27FC236}">
                <a16:creationId xmlns:a16="http://schemas.microsoft.com/office/drawing/2014/main" id="{1DED6052-772A-2877-0C59-F63132D55B5E}"/>
              </a:ext>
            </a:extLst>
          </p:cNvPr>
          <p:cNvPicPr>
            <a:picLocks noChangeAspect="1"/>
          </p:cNvPicPr>
          <p:nvPr/>
        </p:nvPicPr>
        <p:blipFill>
          <a:blip r:embed="rId2"/>
          <a:stretch>
            <a:fillRect/>
          </a:stretch>
        </p:blipFill>
        <p:spPr>
          <a:xfrm>
            <a:off x="8182321" y="4725717"/>
            <a:ext cx="3530708" cy="1437041"/>
          </a:xfrm>
          <a:prstGeom prst="rect">
            <a:avLst/>
          </a:prstGeom>
        </p:spPr>
      </p:pic>
    </p:spTree>
    <p:extLst>
      <p:ext uri="{BB962C8B-B14F-4D97-AF65-F5344CB8AC3E}">
        <p14:creationId xmlns:p14="http://schemas.microsoft.com/office/powerpoint/2010/main" val="16093239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291489-0E02-CFFD-2CE9-BE30ED63814D}"/>
              </a:ext>
            </a:extLst>
          </p:cNvPr>
          <p:cNvSpPr txBox="1"/>
          <p:nvPr/>
        </p:nvSpPr>
        <p:spPr>
          <a:xfrm>
            <a:off x="522513" y="1301433"/>
            <a:ext cx="10668001" cy="4622869"/>
          </a:xfrm>
          <a:prstGeom prst="rect">
            <a:avLst/>
          </a:prstGeom>
          <a:noFill/>
        </p:spPr>
        <p:txBody>
          <a:bodyPr wrap="square">
            <a:spAutoFit/>
          </a:bodyPr>
          <a:lstStyle/>
          <a:p>
            <a:pPr>
              <a:lnSpc>
                <a:spcPct val="150000"/>
              </a:lnSpc>
              <a:buNone/>
            </a:pPr>
            <a:r>
              <a:rPr lang="en-IN" dirty="0"/>
              <a:t>Comparative Consistency Bank (CCB)</a:t>
            </a:r>
          </a:p>
          <a:p>
            <a:pPr marL="285750" indent="-285750">
              <a:lnSpc>
                <a:spcPct val="150000"/>
              </a:lnSpc>
              <a:buFontTx/>
              <a:buChar char="-"/>
            </a:pPr>
            <a:r>
              <a:rPr lang="en-IN" dirty="0"/>
              <a:t>Motivation: Existing tests are not run on the same data/models, making results incomparable.</a:t>
            </a:r>
          </a:p>
          <a:p>
            <a:pPr>
              <a:lnSpc>
                <a:spcPct val="150000"/>
              </a:lnSpc>
              <a:buNone/>
            </a:pPr>
            <a:r>
              <a:rPr lang="en-IN" dirty="0"/>
              <a:t>Setup:</a:t>
            </a:r>
          </a:p>
          <a:p>
            <a:pPr marL="285750" indent="-285750">
              <a:lnSpc>
                <a:spcPct val="150000"/>
              </a:lnSpc>
              <a:buFontTx/>
              <a:buChar char="-"/>
            </a:pPr>
            <a:r>
              <a:rPr lang="en-IN" dirty="0"/>
              <a:t>8 existing self consistency tests + CC-SHAP.</a:t>
            </a:r>
          </a:p>
          <a:p>
            <a:pPr marL="285750" indent="-285750">
              <a:lnSpc>
                <a:spcPct val="150000"/>
              </a:lnSpc>
              <a:buFontTx/>
              <a:buChar char="-"/>
            </a:pPr>
            <a:r>
              <a:rPr lang="en-IN" dirty="0"/>
              <a:t>11 LLMs (LLaMA2, Mistral, Falcon, GPT-2).</a:t>
            </a:r>
          </a:p>
          <a:p>
            <a:pPr marL="285750" indent="-285750">
              <a:lnSpc>
                <a:spcPct val="150000"/>
              </a:lnSpc>
              <a:buFontTx/>
              <a:buChar char="-"/>
            </a:pPr>
            <a:r>
              <a:rPr lang="en-IN" dirty="0"/>
              <a:t>5 tasks (e-SNLI, ComVE, 3 </a:t>
            </a:r>
            <a:r>
              <a:rPr lang="en-IN" dirty="0" err="1"/>
              <a:t>BigBench</a:t>
            </a:r>
            <a:r>
              <a:rPr lang="en-IN" dirty="0"/>
              <a:t> Hard tasks (</a:t>
            </a:r>
            <a:r>
              <a:rPr lang="en-IN" dirty="0" err="1"/>
              <a:t>DisambigQA</a:t>
            </a:r>
            <a:r>
              <a:rPr lang="en-IN" dirty="0"/>
              <a:t>, logical deduction, causal judgement)).</a:t>
            </a:r>
          </a:p>
          <a:p>
            <a:pPr marL="742950" lvl="1" indent="-285750">
              <a:lnSpc>
                <a:spcPct val="150000"/>
              </a:lnSpc>
              <a:buFontTx/>
              <a:buChar char="-"/>
            </a:pPr>
            <a:r>
              <a:rPr lang="en-IN" dirty="0"/>
              <a:t>e-SNLI: entailment/contradiction/neutral with explanations (33% rand).</a:t>
            </a:r>
          </a:p>
          <a:p>
            <a:pPr marL="742950" lvl="1" indent="-285750">
              <a:lnSpc>
                <a:spcPct val="150000"/>
              </a:lnSpc>
              <a:buFontTx/>
              <a:buChar char="-"/>
            </a:pPr>
            <a:r>
              <a:rPr lang="en-IN" dirty="0"/>
              <a:t>ComVE: commonsense binary choice (50% rand)</a:t>
            </a:r>
          </a:p>
          <a:p>
            <a:pPr marL="742950" lvl="1" indent="-285750">
              <a:lnSpc>
                <a:spcPct val="150000"/>
              </a:lnSpc>
              <a:buFontTx/>
              <a:buChar char="-"/>
            </a:pPr>
            <a:r>
              <a:rPr lang="en-IN" dirty="0" err="1"/>
              <a:t>DisambigQA</a:t>
            </a:r>
            <a:r>
              <a:rPr lang="en-IN" dirty="0"/>
              <a:t> (BBH): resolve ambiguous QAs (33% rand).</a:t>
            </a:r>
          </a:p>
          <a:p>
            <a:pPr marL="742950" lvl="1" indent="-285750">
              <a:lnSpc>
                <a:spcPct val="150000"/>
              </a:lnSpc>
              <a:buFontTx/>
              <a:buChar char="-"/>
            </a:pPr>
            <a:r>
              <a:rPr lang="en-IN" dirty="0"/>
              <a:t>Causal Judgement (BBH): cause–effect reasoning.</a:t>
            </a:r>
          </a:p>
          <a:p>
            <a:pPr marL="742950" lvl="1" indent="-285750">
              <a:lnSpc>
                <a:spcPct val="150000"/>
              </a:lnSpc>
              <a:buFontTx/>
              <a:buChar char="-"/>
            </a:pPr>
            <a:r>
              <a:rPr lang="en-IN" dirty="0"/>
              <a:t>Logical Deduction (BBH): puzzle-style logical reasoning.</a:t>
            </a:r>
          </a:p>
        </p:txBody>
      </p:sp>
      <p:sp>
        <p:nvSpPr>
          <p:cNvPr id="4" name="TextBox 3">
            <a:extLst>
              <a:ext uri="{FF2B5EF4-FFF2-40B4-BE49-F238E27FC236}">
                <a16:creationId xmlns:a16="http://schemas.microsoft.com/office/drawing/2014/main" id="{D4EDC2CF-ABB7-90F2-9B8D-CCD473E45C90}"/>
              </a:ext>
            </a:extLst>
          </p:cNvPr>
          <p:cNvSpPr txBox="1"/>
          <p:nvPr/>
        </p:nvSpPr>
        <p:spPr>
          <a:xfrm>
            <a:off x="348342" y="228600"/>
            <a:ext cx="9221499" cy="369332"/>
          </a:xfrm>
          <a:prstGeom prst="rect">
            <a:avLst/>
          </a:prstGeom>
          <a:noFill/>
        </p:spPr>
        <p:txBody>
          <a:bodyPr wrap="none" rtlCol="0">
            <a:spAutoFit/>
          </a:bodyPr>
          <a:lstStyle/>
          <a:p>
            <a:r>
              <a:rPr lang="en-US" dirty="0"/>
              <a:t>On Measuring Faithfulness or Self-consistency of Natural Language Explanations - CCSHAP</a:t>
            </a:r>
            <a:endParaRPr lang="en-IN" dirty="0"/>
          </a:p>
        </p:txBody>
      </p:sp>
    </p:spTree>
    <p:extLst>
      <p:ext uri="{BB962C8B-B14F-4D97-AF65-F5344CB8AC3E}">
        <p14:creationId xmlns:p14="http://schemas.microsoft.com/office/powerpoint/2010/main" val="34594615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8BC0D7-18AE-1C87-8962-0E0E572C6CB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08D95F3-13A5-5BA7-7CFE-F958B0461C57}"/>
              </a:ext>
            </a:extLst>
          </p:cNvPr>
          <p:cNvSpPr txBox="1"/>
          <p:nvPr/>
        </p:nvSpPr>
        <p:spPr>
          <a:xfrm>
            <a:off x="228602" y="597932"/>
            <a:ext cx="5889173" cy="6423361"/>
          </a:xfrm>
          <a:prstGeom prst="rect">
            <a:avLst/>
          </a:prstGeom>
          <a:noFill/>
        </p:spPr>
        <p:txBody>
          <a:bodyPr wrap="square">
            <a:spAutoFit/>
          </a:bodyPr>
          <a:lstStyle/>
          <a:p>
            <a:pPr>
              <a:lnSpc>
                <a:spcPct val="150000"/>
              </a:lnSpc>
              <a:buNone/>
            </a:pPr>
            <a:r>
              <a:rPr lang="en-US" dirty="0"/>
              <a:t>Results:</a:t>
            </a:r>
          </a:p>
          <a:p>
            <a:pPr marL="285750" indent="-285750">
              <a:lnSpc>
                <a:spcPct val="150000"/>
              </a:lnSpc>
              <a:buFont typeface="Aptos" panose="020B0004020202020204" pitchFamily="34" charset="0"/>
              <a:buChar char="-"/>
            </a:pPr>
            <a:r>
              <a:rPr lang="en-US" dirty="0"/>
              <a:t>Chat-tuned models (instruction-tuned) are more self-consistent than base models.</a:t>
            </a:r>
          </a:p>
          <a:p>
            <a:pPr marL="285750" indent="-285750">
              <a:lnSpc>
                <a:spcPct val="150000"/>
              </a:lnSpc>
              <a:buFont typeface="Aptos" panose="020B0004020202020204" pitchFamily="34" charset="0"/>
              <a:buChar char="-"/>
            </a:pPr>
            <a:r>
              <a:rPr lang="en-US" dirty="0"/>
              <a:t>No clear relation between model size and consistency.</a:t>
            </a:r>
          </a:p>
          <a:p>
            <a:pPr marL="285750" indent="-285750">
              <a:lnSpc>
                <a:spcPct val="150000"/>
              </a:lnSpc>
              <a:buFont typeface="Aptos" panose="020B0004020202020204" pitchFamily="34" charset="0"/>
              <a:buChar char="-"/>
            </a:pPr>
            <a:r>
              <a:rPr lang="en-US" dirty="0"/>
              <a:t>CC-SHAP correlates most with Counterfactual Edits.</a:t>
            </a:r>
          </a:p>
          <a:p>
            <a:pPr marL="285750" indent="-285750">
              <a:lnSpc>
                <a:spcPct val="150000"/>
              </a:lnSpc>
              <a:buFont typeface="Aptos" panose="020B0004020202020204" pitchFamily="34" charset="0"/>
              <a:buChar char="-"/>
            </a:pPr>
            <a:r>
              <a:rPr lang="en-US" dirty="0"/>
              <a:t>Tests diverge strongly — showing they measure different aspects.</a:t>
            </a:r>
          </a:p>
          <a:p>
            <a:pPr>
              <a:lnSpc>
                <a:spcPct val="150000"/>
              </a:lnSpc>
            </a:pPr>
            <a:endParaRPr lang="en-US" dirty="0"/>
          </a:p>
          <a:p>
            <a:pPr>
              <a:lnSpc>
                <a:spcPct val="150000"/>
              </a:lnSpc>
            </a:pPr>
            <a:r>
              <a:rPr lang="en-US" dirty="0"/>
              <a:t>Limitations</a:t>
            </a:r>
          </a:p>
          <a:p>
            <a:pPr marL="285750" indent="-285750">
              <a:lnSpc>
                <a:spcPct val="150000"/>
              </a:lnSpc>
              <a:buFontTx/>
              <a:buChar char="-"/>
            </a:pPr>
            <a:r>
              <a:rPr lang="en-IN" dirty="0"/>
              <a:t>Focused only on English text LLMs.</a:t>
            </a:r>
          </a:p>
          <a:p>
            <a:pPr marL="285750" indent="-285750">
              <a:lnSpc>
                <a:spcPct val="150000"/>
              </a:lnSpc>
              <a:buFontTx/>
              <a:buChar char="-"/>
            </a:pPr>
            <a:r>
              <a:rPr lang="en-IN" dirty="0"/>
              <a:t>CC-SHAP is compute-heavy (~4 minutes per example).</a:t>
            </a:r>
          </a:p>
          <a:p>
            <a:pPr marL="285750" indent="-285750">
              <a:lnSpc>
                <a:spcPct val="150000"/>
              </a:lnSpc>
              <a:buFontTx/>
              <a:buChar char="-"/>
            </a:pPr>
            <a:r>
              <a:rPr lang="en-IN" dirty="0"/>
              <a:t>Results have some variance due to randomness in generations, but CC-SHAP more stable.</a:t>
            </a:r>
          </a:p>
          <a:p>
            <a:pPr marL="285750" indent="-285750">
              <a:lnSpc>
                <a:spcPct val="150000"/>
              </a:lnSpc>
              <a:buFontTx/>
              <a:buChar char="-"/>
            </a:pPr>
            <a:r>
              <a:rPr lang="en-IN" dirty="0"/>
              <a:t>No human evaluation of faithfulness (since faithfulness ≠ plausibility).</a:t>
            </a:r>
          </a:p>
        </p:txBody>
      </p:sp>
      <p:sp>
        <p:nvSpPr>
          <p:cNvPr id="4" name="TextBox 3">
            <a:extLst>
              <a:ext uri="{FF2B5EF4-FFF2-40B4-BE49-F238E27FC236}">
                <a16:creationId xmlns:a16="http://schemas.microsoft.com/office/drawing/2014/main" id="{97885C22-3484-ADE8-E166-7E649C861EFD}"/>
              </a:ext>
            </a:extLst>
          </p:cNvPr>
          <p:cNvSpPr txBox="1"/>
          <p:nvPr/>
        </p:nvSpPr>
        <p:spPr>
          <a:xfrm>
            <a:off x="348342" y="228600"/>
            <a:ext cx="9221499" cy="369332"/>
          </a:xfrm>
          <a:prstGeom prst="rect">
            <a:avLst/>
          </a:prstGeom>
          <a:noFill/>
        </p:spPr>
        <p:txBody>
          <a:bodyPr wrap="none" rtlCol="0">
            <a:spAutoFit/>
          </a:bodyPr>
          <a:lstStyle/>
          <a:p>
            <a:r>
              <a:rPr lang="en-US" dirty="0"/>
              <a:t>On Measuring Faithfulness or Self-consistency of Natural Language Explanations - CCSHAP</a:t>
            </a:r>
            <a:endParaRPr lang="en-IN" dirty="0"/>
          </a:p>
        </p:txBody>
      </p:sp>
      <p:pic>
        <p:nvPicPr>
          <p:cNvPr id="2" name="Picture 1">
            <a:extLst>
              <a:ext uri="{FF2B5EF4-FFF2-40B4-BE49-F238E27FC236}">
                <a16:creationId xmlns:a16="http://schemas.microsoft.com/office/drawing/2014/main" id="{A0361E6D-660D-0886-BF47-934D9C5B653E}"/>
              </a:ext>
            </a:extLst>
          </p:cNvPr>
          <p:cNvPicPr>
            <a:picLocks noChangeAspect="1"/>
          </p:cNvPicPr>
          <p:nvPr/>
        </p:nvPicPr>
        <p:blipFill>
          <a:blip r:embed="rId3"/>
          <a:srcRect l="36339" t="10635" r="14018"/>
          <a:stretch>
            <a:fillRect/>
          </a:stretch>
        </p:blipFill>
        <p:spPr>
          <a:xfrm>
            <a:off x="6117775" y="597932"/>
            <a:ext cx="6182233" cy="6260067"/>
          </a:xfrm>
          <a:prstGeom prst="rect">
            <a:avLst/>
          </a:prstGeom>
        </p:spPr>
      </p:pic>
      <p:sp>
        <p:nvSpPr>
          <p:cNvPr id="5" name="TextBox 4">
            <a:extLst>
              <a:ext uri="{FF2B5EF4-FFF2-40B4-BE49-F238E27FC236}">
                <a16:creationId xmlns:a16="http://schemas.microsoft.com/office/drawing/2014/main" id="{7B7EB19D-5C52-4E29-9BE9-79A670950779}"/>
              </a:ext>
            </a:extLst>
          </p:cNvPr>
          <p:cNvSpPr txBox="1"/>
          <p:nvPr/>
        </p:nvSpPr>
        <p:spPr>
          <a:xfrm>
            <a:off x="5644243" y="2971800"/>
            <a:ext cx="914400" cy="91440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30603241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F6A5CC-0015-E6F9-CA59-DEC0874DC75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B1442CB-394E-32B5-69D2-8810DA522BAA}"/>
              </a:ext>
            </a:extLst>
          </p:cNvPr>
          <p:cNvSpPr txBox="1"/>
          <p:nvPr/>
        </p:nvSpPr>
        <p:spPr>
          <a:xfrm>
            <a:off x="310244" y="859189"/>
            <a:ext cx="10667998" cy="5869364"/>
          </a:xfrm>
          <a:prstGeom prst="rect">
            <a:avLst/>
          </a:prstGeom>
          <a:noFill/>
        </p:spPr>
        <p:txBody>
          <a:bodyPr wrap="square">
            <a:spAutoFit/>
          </a:bodyPr>
          <a:lstStyle/>
          <a:p>
            <a:pPr>
              <a:lnSpc>
                <a:spcPct val="150000"/>
              </a:lnSpc>
            </a:pPr>
            <a:r>
              <a:rPr lang="en-US" dirty="0"/>
              <a:t>Introduction</a:t>
            </a:r>
          </a:p>
          <a:p>
            <a:pPr>
              <a:lnSpc>
                <a:spcPct val="150000"/>
              </a:lnSpc>
            </a:pPr>
            <a:endParaRPr lang="en-US" dirty="0"/>
          </a:p>
          <a:p>
            <a:pPr marL="285750" indent="-285750">
              <a:lnSpc>
                <a:spcPct val="150000"/>
              </a:lnSpc>
              <a:buFontTx/>
              <a:buChar char="-"/>
            </a:pPr>
            <a:r>
              <a:rPr lang="en-US" dirty="0"/>
              <a:t>LLMs (e.g., GPT-4) are widely used but prone to hallucinations.</a:t>
            </a:r>
          </a:p>
          <a:p>
            <a:pPr marL="285750" indent="-285750">
              <a:lnSpc>
                <a:spcPct val="150000"/>
              </a:lnSpc>
              <a:buFontTx/>
              <a:buChar char="-"/>
            </a:pPr>
            <a:r>
              <a:rPr lang="en-US" dirty="0"/>
              <a:t>Fact-conflicting hallucinations are most harmful</a:t>
            </a:r>
          </a:p>
          <a:p>
            <a:pPr>
              <a:lnSpc>
                <a:spcPct val="150000"/>
              </a:lnSpc>
              <a:buNone/>
            </a:pPr>
            <a:r>
              <a:rPr lang="en-US" dirty="0"/>
              <a:t>Current solutions:</a:t>
            </a:r>
          </a:p>
          <a:p>
            <a:pPr marL="285750" indent="-285750">
              <a:lnSpc>
                <a:spcPct val="150000"/>
              </a:lnSpc>
              <a:buFontTx/>
              <a:buChar char="-"/>
            </a:pPr>
            <a:r>
              <a:rPr lang="en-US" dirty="0"/>
              <a:t>External verification → limited domains, incomplete databases.</a:t>
            </a:r>
          </a:p>
          <a:p>
            <a:pPr marL="285750" indent="-285750">
              <a:lnSpc>
                <a:spcPct val="150000"/>
              </a:lnSpc>
              <a:buFontTx/>
              <a:buChar char="-"/>
            </a:pPr>
            <a:r>
              <a:rPr lang="en-US" dirty="0"/>
              <a:t>Token-level confidence scores → not accessible in closed-source models.</a:t>
            </a:r>
          </a:p>
          <a:p>
            <a:pPr marL="285750" indent="-285750">
              <a:lnSpc>
                <a:spcPct val="150000"/>
              </a:lnSpc>
              <a:buFontTx/>
              <a:buChar char="-"/>
            </a:pPr>
            <a:r>
              <a:rPr lang="en-US" dirty="0" err="1"/>
              <a:t>SelfCheckGPT</a:t>
            </a:r>
            <a:r>
              <a:rPr lang="en-US" dirty="0"/>
              <a:t> → self-contained, but generates overly similar samples → weak detection.</a:t>
            </a:r>
          </a:p>
          <a:p>
            <a:pPr marL="285750" indent="-285750">
              <a:lnSpc>
                <a:spcPct val="150000"/>
              </a:lnSpc>
              <a:buFontTx/>
              <a:buChar char="-"/>
            </a:pPr>
            <a:r>
              <a:rPr lang="en-US" dirty="0" err="1"/>
              <a:t>MetaQA</a:t>
            </a:r>
            <a:r>
              <a:rPr lang="en-US" dirty="0"/>
              <a:t> proposal: Uses metamorphic relations (synonym &amp; antonym mutations) as a kind of test oracle (from software testing).</a:t>
            </a:r>
          </a:p>
          <a:p>
            <a:pPr>
              <a:lnSpc>
                <a:spcPct val="150000"/>
              </a:lnSpc>
              <a:buNone/>
            </a:pPr>
            <a:r>
              <a:rPr lang="en-US" dirty="0"/>
              <a:t>Contributions:</a:t>
            </a:r>
          </a:p>
          <a:p>
            <a:pPr marL="285750" indent="-285750">
              <a:lnSpc>
                <a:spcPct val="150000"/>
              </a:lnSpc>
              <a:buFontTx/>
              <a:buChar char="-"/>
            </a:pPr>
            <a:r>
              <a:rPr lang="en-US" dirty="0"/>
              <a:t>First to use synonym/antonym metamorphic relations for hallucination detection.</a:t>
            </a:r>
          </a:p>
          <a:p>
            <a:pPr marL="285750" indent="-285750">
              <a:lnSpc>
                <a:spcPct val="150000"/>
              </a:lnSpc>
              <a:buFontTx/>
              <a:buChar char="-"/>
            </a:pPr>
            <a:r>
              <a:rPr lang="en-US" dirty="0"/>
              <a:t>Improve </a:t>
            </a:r>
            <a:r>
              <a:rPr lang="en-US" dirty="0" err="1"/>
              <a:t>TruthfulQA</a:t>
            </a:r>
            <a:r>
              <a:rPr lang="en-US" dirty="0"/>
              <a:t> dataset (→ </a:t>
            </a:r>
            <a:r>
              <a:rPr lang="en-US" dirty="0" err="1"/>
              <a:t>TruthfulQA</a:t>
            </a:r>
            <a:r>
              <a:rPr lang="en-US" dirty="0"/>
              <a:t>-Enhanced).</a:t>
            </a:r>
          </a:p>
          <a:p>
            <a:pPr marL="285750" indent="-285750">
              <a:lnSpc>
                <a:spcPct val="150000"/>
              </a:lnSpc>
              <a:buFontTx/>
              <a:buChar char="-"/>
            </a:pPr>
            <a:r>
              <a:rPr lang="en-US" dirty="0"/>
              <a:t>Large-scale evaluation on 3 datasets, 4 LLMs → better than </a:t>
            </a:r>
            <a:r>
              <a:rPr lang="en-US" dirty="0" err="1"/>
              <a:t>SelfCheckGPT</a:t>
            </a:r>
            <a:r>
              <a:rPr lang="en-US" dirty="0"/>
              <a:t>.</a:t>
            </a:r>
            <a:endParaRPr lang="en-IN" dirty="0"/>
          </a:p>
        </p:txBody>
      </p:sp>
      <p:sp>
        <p:nvSpPr>
          <p:cNvPr id="4" name="TextBox 3">
            <a:extLst>
              <a:ext uri="{FF2B5EF4-FFF2-40B4-BE49-F238E27FC236}">
                <a16:creationId xmlns:a16="http://schemas.microsoft.com/office/drawing/2014/main" id="{567CDA1E-13F8-C822-9247-2998B2B4939C}"/>
              </a:ext>
            </a:extLst>
          </p:cNvPr>
          <p:cNvSpPr txBox="1"/>
          <p:nvPr/>
        </p:nvSpPr>
        <p:spPr>
          <a:xfrm>
            <a:off x="348342" y="228600"/>
            <a:ext cx="8974957" cy="369332"/>
          </a:xfrm>
          <a:prstGeom prst="rect">
            <a:avLst/>
          </a:prstGeom>
          <a:noFill/>
        </p:spPr>
        <p:txBody>
          <a:bodyPr wrap="none" rtlCol="0">
            <a:spAutoFit/>
          </a:bodyPr>
          <a:lstStyle/>
          <a:p>
            <a:r>
              <a:rPr lang="en-US" dirty="0"/>
              <a:t>Hallucination Detection in Large Language Models with Metamorphic Relations - </a:t>
            </a:r>
            <a:r>
              <a:rPr lang="en-US" dirty="0" err="1"/>
              <a:t>MetaQA</a:t>
            </a:r>
            <a:endParaRPr lang="en-IN" dirty="0"/>
          </a:p>
        </p:txBody>
      </p:sp>
      <p:sp>
        <p:nvSpPr>
          <p:cNvPr id="5" name="TextBox 4">
            <a:extLst>
              <a:ext uri="{FF2B5EF4-FFF2-40B4-BE49-F238E27FC236}">
                <a16:creationId xmlns:a16="http://schemas.microsoft.com/office/drawing/2014/main" id="{A16A1690-3C2B-B66B-EB6A-35780A40771F}"/>
              </a:ext>
            </a:extLst>
          </p:cNvPr>
          <p:cNvSpPr txBox="1"/>
          <p:nvPr/>
        </p:nvSpPr>
        <p:spPr>
          <a:xfrm>
            <a:off x="5644243" y="2971800"/>
            <a:ext cx="914400" cy="91440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26015069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8C12DF-C9D0-81A6-0285-C0ED962288C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AD1180E-0B43-AD9F-E84A-ADE3BDBA7109}"/>
              </a:ext>
            </a:extLst>
          </p:cNvPr>
          <p:cNvSpPr txBox="1"/>
          <p:nvPr/>
        </p:nvSpPr>
        <p:spPr>
          <a:xfrm>
            <a:off x="310244" y="870074"/>
            <a:ext cx="10667998" cy="5869364"/>
          </a:xfrm>
          <a:prstGeom prst="rect">
            <a:avLst/>
          </a:prstGeom>
          <a:noFill/>
        </p:spPr>
        <p:txBody>
          <a:bodyPr wrap="square">
            <a:spAutoFit/>
          </a:bodyPr>
          <a:lstStyle/>
          <a:p>
            <a:pPr>
              <a:lnSpc>
                <a:spcPct val="150000"/>
              </a:lnSpc>
            </a:pPr>
            <a:r>
              <a:rPr lang="en-US" dirty="0"/>
              <a:t>Preliminaries</a:t>
            </a:r>
          </a:p>
          <a:p>
            <a:pPr>
              <a:lnSpc>
                <a:spcPct val="150000"/>
              </a:lnSpc>
            </a:pPr>
            <a:endParaRPr lang="en-US" dirty="0"/>
          </a:p>
          <a:p>
            <a:pPr>
              <a:lnSpc>
                <a:spcPct val="150000"/>
              </a:lnSpc>
            </a:pPr>
            <a:r>
              <a:rPr lang="en-US" dirty="0"/>
              <a:t>LLM Hallucination Severity</a:t>
            </a:r>
          </a:p>
          <a:p>
            <a:pPr marL="285750" indent="-285750">
              <a:lnSpc>
                <a:spcPct val="150000"/>
              </a:lnSpc>
              <a:buFontTx/>
              <a:buChar char="-"/>
            </a:pPr>
            <a:r>
              <a:rPr lang="en-US" dirty="0"/>
              <a:t>LLMs still hallucinate heavily (17–55%).</a:t>
            </a:r>
          </a:p>
          <a:p>
            <a:pPr marL="285750" indent="-285750">
              <a:lnSpc>
                <a:spcPct val="150000"/>
              </a:lnSpc>
              <a:buFontTx/>
              <a:buChar char="-"/>
            </a:pPr>
            <a:r>
              <a:rPr lang="en-US" dirty="0"/>
              <a:t>GPT-4 is best (≈17–28% hallucination rate).</a:t>
            </a:r>
          </a:p>
          <a:p>
            <a:pPr marL="285750" indent="-285750">
              <a:lnSpc>
                <a:spcPct val="150000"/>
              </a:lnSpc>
              <a:buFontTx/>
              <a:buChar char="-"/>
            </a:pPr>
            <a:r>
              <a:rPr lang="en-US" dirty="0"/>
              <a:t>GPT-3.5, Llama3, Mistral hallucinate more (≈40–55%).</a:t>
            </a:r>
          </a:p>
          <a:p>
            <a:pPr>
              <a:lnSpc>
                <a:spcPct val="150000"/>
              </a:lnSpc>
            </a:pPr>
            <a:r>
              <a:rPr lang="en-US" dirty="0"/>
              <a:t>Types of Hallucination</a:t>
            </a:r>
          </a:p>
          <a:p>
            <a:pPr marL="285750" indent="-285750">
              <a:lnSpc>
                <a:spcPct val="150000"/>
              </a:lnSpc>
              <a:buFontTx/>
              <a:buChar char="-"/>
            </a:pPr>
            <a:r>
              <a:rPr lang="en-US" dirty="0"/>
              <a:t>Input-conflicting → contradicts user input.</a:t>
            </a:r>
          </a:p>
          <a:p>
            <a:pPr marL="285750" indent="-285750">
              <a:lnSpc>
                <a:spcPct val="150000"/>
              </a:lnSpc>
              <a:buFontTx/>
              <a:buChar char="-"/>
            </a:pPr>
            <a:r>
              <a:rPr lang="en-US" dirty="0"/>
              <a:t>Context-conflicting → breaks prior conversation context.</a:t>
            </a:r>
          </a:p>
          <a:p>
            <a:pPr marL="285750" indent="-285750">
              <a:lnSpc>
                <a:spcPct val="150000"/>
              </a:lnSpc>
              <a:buFontTx/>
              <a:buChar char="-"/>
            </a:pPr>
            <a:r>
              <a:rPr lang="en-US" dirty="0"/>
              <a:t>Fact-conflicting → contradicts established world knowledge (the paper focuses on this).</a:t>
            </a:r>
          </a:p>
          <a:p>
            <a:pPr>
              <a:lnSpc>
                <a:spcPct val="150000"/>
              </a:lnSpc>
            </a:pPr>
            <a:r>
              <a:rPr lang="en-US" dirty="0"/>
              <a:t>Metamorphic Relations</a:t>
            </a:r>
          </a:p>
          <a:p>
            <a:pPr marL="285750" indent="-285750">
              <a:lnSpc>
                <a:spcPct val="150000"/>
              </a:lnSpc>
              <a:buFontTx/>
              <a:buChar char="-"/>
            </a:pPr>
            <a:r>
              <a:rPr lang="en-US" dirty="0"/>
              <a:t>From software testing: if inputs are transformed in a certain way, outputs should transform predictably.</a:t>
            </a:r>
          </a:p>
          <a:p>
            <a:pPr marL="285750" indent="-285750">
              <a:lnSpc>
                <a:spcPct val="150000"/>
              </a:lnSpc>
              <a:buFontTx/>
              <a:buChar char="-"/>
            </a:pPr>
            <a:r>
              <a:rPr lang="en-US" dirty="0"/>
              <a:t>In LLMs → check if meaning-preserving (synonym) or meaning-reversing (antonym) mutations behave consistently. Violations signal hallucinations.</a:t>
            </a:r>
            <a:endParaRPr lang="en-IN" dirty="0"/>
          </a:p>
        </p:txBody>
      </p:sp>
      <p:sp>
        <p:nvSpPr>
          <p:cNvPr id="4" name="TextBox 3">
            <a:extLst>
              <a:ext uri="{FF2B5EF4-FFF2-40B4-BE49-F238E27FC236}">
                <a16:creationId xmlns:a16="http://schemas.microsoft.com/office/drawing/2014/main" id="{F77CEBEC-38AB-5DDE-A3DA-E799BCC41EF2}"/>
              </a:ext>
            </a:extLst>
          </p:cNvPr>
          <p:cNvSpPr txBox="1"/>
          <p:nvPr/>
        </p:nvSpPr>
        <p:spPr>
          <a:xfrm>
            <a:off x="348342" y="228600"/>
            <a:ext cx="8974957" cy="369332"/>
          </a:xfrm>
          <a:prstGeom prst="rect">
            <a:avLst/>
          </a:prstGeom>
          <a:noFill/>
        </p:spPr>
        <p:txBody>
          <a:bodyPr wrap="none" rtlCol="0">
            <a:spAutoFit/>
          </a:bodyPr>
          <a:lstStyle/>
          <a:p>
            <a:r>
              <a:rPr lang="en-US" dirty="0"/>
              <a:t>Hallucination Detection in Large Language Models with Metamorphic Relations - </a:t>
            </a:r>
            <a:r>
              <a:rPr lang="en-US" dirty="0" err="1"/>
              <a:t>MetaQA</a:t>
            </a:r>
            <a:endParaRPr lang="en-IN" dirty="0"/>
          </a:p>
        </p:txBody>
      </p:sp>
      <p:sp>
        <p:nvSpPr>
          <p:cNvPr id="5" name="TextBox 4">
            <a:extLst>
              <a:ext uri="{FF2B5EF4-FFF2-40B4-BE49-F238E27FC236}">
                <a16:creationId xmlns:a16="http://schemas.microsoft.com/office/drawing/2014/main" id="{AA819C4D-5953-03A9-5F62-1EF08841C95F}"/>
              </a:ext>
            </a:extLst>
          </p:cNvPr>
          <p:cNvSpPr txBox="1"/>
          <p:nvPr/>
        </p:nvSpPr>
        <p:spPr>
          <a:xfrm>
            <a:off x="5644243" y="2971800"/>
            <a:ext cx="914400" cy="914400"/>
          </a:xfrm>
          <a:prstGeom prst="rect">
            <a:avLst/>
          </a:prstGeom>
          <a:noFill/>
        </p:spPr>
        <p:txBody>
          <a:bodyPr wrap="square" rtlCol="0">
            <a:spAutoFit/>
          </a:bodyPr>
          <a:lstStyle/>
          <a:p>
            <a:endParaRPr lang="en-IN" dirty="0"/>
          </a:p>
        </p:txBody>
      </p:sp>
      <p:pic>
        <p:nvPicPr>
          <p:cNvPr id="6" name="Picture 5">
            <a:extLst>
              <a:ext uri="{FF2B5EF4-FFF2-40B4-BE49-F238E27FC236}">
                <a16:creationId xmlns:a16="http://schemas.microsoft.com/office/drawing/2014/main" id="{62C40025-C897-4FC0-AD6D-30F969FA7C9B}"/>
              </a:ext>
            </a:extLst>
          </p:cNvPr>
          <p:cNvPicPr>
            <a:picLocks noChangeAspect="1"/>
          </p:cNvPicPr>
          <p:nvPr/>
        </p:nvPicPr>
        <p:blipFill>
          <a:blip r:embed="rId3"/>
          <a:stretch>
            <a:fillRect/>
          </a:stretch>
        </p:blipFill>
        <p:spPr>
          <a:xfrm>
            <a:off x="7199439" y="1556740"/>
            <a:ext cx="3867349" cy="2248016"/>
          </a:xfrm>
          <a:prstGeom prst="rect">
            <a:avLst/>
          </a:prstGeom>
        </p:spPr>
      </p:pic>
    </p:spTree>
    <p:extLst>
      <p:ext uri="{BB962C8B-B14F-4D97-AF65-F5344CB8AC3E}">
        <p14:creationId xmlns:p14="http://schemas.microsoft.com/office/powerpoint/2010/main" val="3589046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3C89C6-F9D5-5399-3DFB-A05E6EF3A55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0B9B3714-E054-DD4B-A5DA-8F500003B246}"/>
              </a:ext>
            </a:extLst>
          </p:cNvPr>
          <p:cNvSpPr txBox="1"/>
          <p:nvPr/>
        </p:nvSpPr>
        <p:spPr>
          <a:xfrm>
            <a:off x="304798" y="613137"/>
            <a:ext cx="11391900" cy="6284862"/>
          </a:xfrm>
          <a:prstGeom prst="rect">
            <a:avLst/>
          </a:prstGeom>
          <a:noFill/>
        </p:spPr>
        <p:txBody>
          <a:bodyPr wrap="square">
            <a:spAutoFit/>
          </a:bodyPr>
          <a:lstStyle/>
          <a:p>
            <a:pPr>
              <a:lnSpc>
                <a:spcPct val="150000"/>
              </a:lnSpc>
            </a:pPr>
            <a:r>
              <a:rPr lang="en-IN" dirty="0" err="1"/>
              <a:t>MetaQA</a:t>
            </a:r>
            <a:r>
              <a:rPr lang="en-IN" dirty="0"/>
              <a:t> Methodology</a:t>
            </a:r>
          </a:p>
          <a:p>
            <a:pPr>
              <a:lnSpc>
                <a:spcPct val="150000"/>
              </a:lnSpc>
            </a:pPr>
            <a:endParaRPr lang="en-IN" dirty="0"/>
          </a:p>
          <a:p>
            <a:pPr>
              <a:lnSpc>
                <a:spcPct val="150000"/>
              </a:lnSpc>
            </a:pPr>
            <a:r>
              <a:rPr lang="en-IN" dirty="0"/>
              <a:t>Concise Question-Answering</a:t>
            </a:r>
          </a:p>
          <a:p>
            <a:pPr marL="285750" indent="-285750">
              <a:lnSpc>
                <a:spcPct val="150000"/>
              </a:lnSpc>
              <a:buFontTx/>
              <a:buChar char="-"/>
            </a:pPr>
            <a:r>
              <a:rPr lang="en-IN" dirty="0"/>
              <a:t>LLM gives short, factual answers (not verbose).</a:t>
            </a:r>
          </a:p>
          <a:p>
            <a:pPr>
              <a:lnSpc>
                <a:spcPct val="150000"/>
              </a:lnSpc>
            </a:pPr>
            <a:r>
              <a:rPr lang="en-IN" dirty="0"/>
              <a:t>Mutation Generation</a:t>
            </a:r>
          </a:p>
          <a:p>
            <a:pPr marL="285750" indent="-285750">
              <a:lnSpc>
                <a:spcPct val="150000"/>
              </a:lnSpc>
              <a:buFontTx/>
              <a:buChar char="-"/>
            </a:pPr>
            <a:r>
              <a:rPr lang="en-IN" dirty="0"/>
              <a:t>Create synonymy mutations (same meaning via rephrasing) and antonymy mutations (opposite meaning).</a:t>
            </a:r>
          </a:p>
          <a:p>
            <a:pPr>
              <a:lnSpc>
                <a:spcPct val="150000"/>
              </a:lnSpc>
            </a:pPr>
            <a:r>
              <a:rPr lang="en-IN" dirty="0"/>
              <a:t>Mutation Verification</a:t>
            </a:r>
          </a:p>
          <a:p>
            <a:pPr marL="285750" indent="-285750">
              <a:lnSpc>
                <a:spcPct val="150000"/>
              </a:lnSpc>
              <a:buFontTx/>
              <a:buChar char="-"/>
            </a:pPr>
            <a:r>
              <a:rPr lang="en-IN" dirty="0"/>
              <a:t>LLM checks whether each mutation is factually correct.</a:t>
            </a:r>
          </a:p>
          <a:p>
            <a:pPr marL="285750" indent="-285750">
              <a:lnSpc>
                <a:spcPct val="150000"/>
              </a:lnSpc>
              <a:buFontTx/>
              <a:buChar char="-"/>
            </a:pPr>
            <a:r>
              <a:rPr lang="en-IN" dirty="0"/>
              <a:t>Expected behaviour: correct answers → synonyms = “Yes,” antonyms = “No.”</a:t>
            </a:r>
          </a:p>
          <a:p>
            <a:pPr>
              <a:lnSpc>
                <a:spcPct val="150000"/>
              </a:lnSpc>
            </a:pPr>
            <a:r>
              <a:rPr lang="en-IN" dirty="0"/>
              <a:t>Hallucination Evaluation</a:t>
            </a:r>
          </a:p>
          <a:p>
            <a:pPr>
              <a:lnSpc>
                <a:spcPct val="150000"/>
              </a:lnSpc>
            </a:pPr>
            <a:r>
              <a:rPr lang="en-IN" dirty="0"/>
              <a:t>Assign scores:</a:t>
            </a:r>
          </a:p>
          <a:p>
            <a:pPr marL="285750" indent="-285750">
              <a:lnSpc>
                <a:spcPct val="150000"/>
              </a:lnSpc>
              <a:buFontTx/>
              <a:buChar char="-"/>
            </a:pPr>
            <a:r>
              <a:rPr lang="en-IN" dirty="0"/>
              <a:t>Synonym verified as “No” → likely hallucination.</a:t>
            </a:r>
          </a:p>
          <a:p>
            <a:pPr marL="285750" indent="-285750">
              <a:lnSpc>
                <a:spcPct val="150000"/>
              </a:lnSpc>
              <a:buFontTx/>
              <a:buChar char="-"/>
            </a:pPr>
            <a:r>
              <a:rPr lang="en-IN" dirty="0"/>
              <a:t>Antonym verified as “Yes” → likely hallucination.</a:t>
            </a:r>
          </a:p>
          <a:p>
            <a:pPr marL="285750" indent="-285750">
              <a:lnSpc>
                <a:spcPct val="150000"/>
              </a:lnSpc>
              <a:buFontTx/>
              <a:buChar char="-"/>
            </a:pPr>
            <a:r>
              <a:rPr lang="en-IN" dirty="0"/>
              <a:t>“Not Sure” → score 0.5.</a:t>
            </a:r>
          </a:p>
          <a:p>
            <a:pPr>
              <a:lnSpc>
                <a:spcPct val="150000"/>
              </a:lnSpc>
            </a:pPr>
            <a:r>
              <a:rPr lang="en-IN" dirty="0"/>
              <a:t>Aggregate into a hallucination score [0–1] and if ≥ threshold </a:t>
            </a:r>
            <a:r>
              <a:rPr lang="el-GR" dirty="0"/>
              <a:t>θ → </a:t>
            </a:r>
            <a:r>
              <a:rPr lang="en-IN" dirty="0"/>
              <a:t>classify as hallucination.</a:t>
            </a:r>
          </a:p>
        </p:txBody>
      </p:sp>
      <p:sp>
        <p:nvSpPr>
          <p:cNvPr id="4" name="TextBox 3">
            <a:extLst>
              <a:ext uri="{FF2B5EF4-FFF2-40B4-BE49-F238E27FC236}">
                <a16:creationId xmlns:a16="http://schemas.microsoft.com/office/drawing/2014/main" id="{7F2EECA9-7E2C-7956-CEEC-60428D1E27C7}"/>
              </a:ext>
            </a:extLst>
          </p:cNvPr>
          <p:cNvSpPr txBox="1"/>
          <p:nvPr/>
        </p:nvSpPr>
        <p:spPr>
          <a:xfrm>
            <a:off x="348342" y="228600"/>
            <a:ext cx="8974957" cy="369332"/>
          </a:xfrm>
          <a:prstGeom prst="rect">
            <a:avLst/>
          </a:prstGeom>
          <a:noFill/>
        </p:spPr>
        <p:txBody>
          <a:bodyPr wrap="none" rtlCol="0">
            <a:spAutoFit/>
          </a:bodyPr>
          <a:lstStyle/>
          <a:p>
            <a:r>
              <a:rPr lang="en-US" dirty="0"/>
              <a:t>Hallucination Detection in Large Language Models with Metamorphic Relations - </a:t>
            </a:r>
            <a:r>
              <a:rPr lang="en-US" dirty="0" err="1"/>
              <a:t>MetaQA</a:t>
            </a:r>
            <a:endParaRPr lang="en-IN" dirty="0"/>
          </a:p>
        </p:txBody>
      </p:sp>
      <p:sp>
        <p:nvSpPr>
          <p:cNvPr id="5" name="TextBox 4">
            <a:extLst>
              <a:ext uri="{FF2B5EF4-FFF2-40B4-BE49-F238E27FC236}">
                <a16:creationId xmlns:a16="http://schemas.microsoft.com/office/drawing/2014/main" id="{8CA25CF4-4FC3-B247-A645-2497CFF2E7D5}"/>
              </a:ext>
            </a:extLst>
          </p:cNvPr>
          <p:cNvSpPr txBox="1"/>
          <p:nvPr/>
        </p:nvSpPr>
        <p:spPr>
          <a:xfrm>
            <a:off x="5644243" y="2971800"/>
            <a:ext cx="914400" cy="914400"/>
          </a:xfrm>
          <a:prstGeom prst="rect">
            <a:avLst/>
          </a:prstGeom>
          <a:noFill/>
        </p:spPr>
        <p:txBody>
          <a:bodyPr wrap="square" rtlCol="0">
            <a:spAutoFit/>
          </a:bodyPr>
          <a:lstStyle/>
          <a:p>
            <a:endParaRPr lang="en-IN" dirty="0"/>
          </a:p>
        </p:txBody>
      </p:sp>
      <p:pic>
        <p:nvPicPr>
          <p:cNvPr id="6" name="Picture 5">
            <a:extLst>
              <a:ext uri="{FF2B5EF4-FFF2-40B4-BE49-F238E27FC236}">
                <a16:creationId xmlns:a16="http://schemas.microsoft.com/office/drawing/2014/main" id="{CE049030-0B52-73C5-B6FD-9937DC8D55D7}"/>
              </a:ext>
            </a:extLst>
          </p:cNvPr>
          <p:cNvPicPr>
            <a:picLocks noChangeAspect="1"/>
          </p:cNvPicPr>
          <p:nvPr/>
        </p:nvPicPr>
        <p:blipFill>
          <a:blip r:embed="rId3"/>
          <a:stretch>
            <a:fillRect/>
          </a:stretch>
        </p:blipFill>
        <p:spPr>
          <a:xfrm>
            <a:off x="6558643" y="4738872"/>
            <a:ext cx="4762745" cy="1625684"/>
          </a:xfrm>
          <a:prstGeom prst="rect">
            <a:avLst/>
          </a:prstGeom>
        </p:spPr>
      </p:pic>
    </p:spTree>
    <p:extLst>
      <p:ext uri="{BB962C8B-B14F-4D97-AF65-F5344CB8AC3E}">
        <p14:creationId xmlns:p14="http://schemas.microsoft.com/office/powerpoint/2010/main" val="6835172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775554-7E06-88F8-E80C-3B4AA70CFAE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ABC26F0-FC01-3A14-0D20-3B6C6810D5AA}"/>
              </a:ext>
            </a:extLst>
          </p:cNvPr>
          <p:cNvSpPr txBox="1"/>
          <p:nvPr/>
        </p:nvSpPr>
        <p:spPr>
          <a:xfrm>
            <a:off x="266700" y="870075"/>
            <a:ext cx="11925299" cy="5869364"/>
          </a:xfrm>
          <a:prstGeom prst="rect">
            <a:avLst/>
          </a:prstGeom>
          <a:noFill/>
        </p:spPr>
        <p:txBody>
          <a:bodyPr wrap="square">
            <a:spAutoFit/>
          </a:bodyPr>
          <a:lstStyle/>
          <a:p>
            <a:pPr>
              <a:lnSpc>
                <a:spcPct val="150000"/>
              </a:lnSpc>
            </a:pPr>
            <a:r>
              <a:rPr lang="en-IN" dirty="0"/>
              <a:t>Experimental Setup</a:t>
            </a:r>
          </a:p>
          <a:p>
            <a:pPr>
              <a:lnSpc>
                <a:spcPct val="150000"/>
              </a:lnSpc>
            </a:pPr>
            <a:endParaRPr lang="en-IN" dirty="0"/>
          </a:p>
          <a:p>
            <a:pPr>
              <a:lnSpc>
                <a:spcPct val="150000"/>
              </a:lnSpc>
            </a:pPr>
            <a:r>
              <a:rPr lang="en-IN" dirty="0"/>
              <a:t>Research Questions (RQs):</a:t>
            </a:r>
          </a:p>
          <a:p>
            <a:pPr marL="285750" indent="-285750">
              <a:lnSpc>
                <a:spcPct val="150000"/>
              </a:lnSpc>
              <a:buFontTx/>
              <a:buChar char="-"/>
            </a:pPr>
            <a:r>
              <a:rPr lang="en-US" dirty="0"/>
              <a:t>RQ1. Effectiveness: How effective is </a:t>
            </a:r>
            <a:r>
              <a:rPr lang="en-US" dirty="0" err="1"/>
              <a:t>MetaQA</a:t>
            </a:r>
            <a:r>
              <a:rPr lang="en-US" dirty="0"/>
              <a:t> in detecting hallucination in LLMs? </a:t>
            </a:r>
          </a:p>
          <a:p>
            <a:pPr marL="285750" indent="-285750">
              <a:lnSpc>
                <a:spcPct val="150000"/>
              </a:lnSpc>
              <a:buFontTx/>
              <a:buChar char="-"/>
            </a:pPr>
            <a:r>
              <a:rPr lang="en-US" dirty="0"/>
              <a:t>RQ2. Generalization: How does </a:t>
            </a:r>
            <a:r>
              <a:rPr lang="en-US" dirty="0" err="1"/>
              <a:t>MetaQA</a:t>
            </a:r>
            <a:r>
              <a:rPr lang="en-US" dirty="0"/>
              <a:t> perform on questions from various categories? </a:t>
            </a:r>
          </a:p>
          <a:p>
            <a:pPr marL="285750" indent="-285750">
              <a:lnSpc>
                <a:spcPct val="150000"/>
              </a:lnSpc>
              <a:buFontTx/>
              <a:buChar char="-"/>
            </a:pPr>
            <a:r>
              <a:rPr lang="en-US" dirty="0"/>
              <a:t>RQ3. Stability: How stable is </a:t>
            </a:r>
            <a:r>
              <a:rPr lang="en-US" dirty="0" err="1"/>
              <a:t>MetaQA</a:t>
            </a:r>
            <a:r>
              <a:rPr lang="en-US" dirty="0"/>
              <a:t> in its hallucination detection performance? </a:t>
            </a:r>
          </a:p>
          <a:p>
            <a:pPr marL="285750" indent="-285750">
              <a:lnSpc>
                <a:spcPct val="150000"/>
              </a:lnSpc>
              <a:buFontTx/>
              <a:buChar char="-"/>
            </a:pPr>
            <a:r>
              <a:rPr lang="en-US" dirty="0"/>
              <a:t>RQ4. Sensitivity to mutants: How do the categories and number of mutations impact </a:t>
            </a:r>
            <a:r>
              <a:rPr lang="en-US" dirty="0" err="1"/>
              <a:t>MetaQA’s</a:t>
            </a:r>
            <a:r>
              <a:rPr lang="en-US" dirty="0"/>
              <a:t> overall performance? </a:t>
            </a:r>
          </a:p>
          <a:p>
            <a:pPr marL="285750" indent="-285750">
              <a:lnSpc>
                <a:spcPct val="150000"/>
              </a:lnSpc>
              <a:buFontTx/>
              <a:buChar char="-"/>
            </a:pPr>
            <a:r>
              <a:rPr lang="en-US" dirty="0"/>
              <a:t>RQ5. Sensitivity to threshold: How does</a:t>
            </a:r>
            <a:r>
              <a:rPr lang="en-IN" dirty="0"/>
              <a:t>Baseline: </a:t>
            </a:r>
            <a:r>
              <a:rPr lang="en-IN" dirty="0" err="1"/>
              <a:t>SelfCheckGPT</a:t>
            </a:r>
            <a:r>
              <a:rPr lang="en-IN" dirty="0"/>
              <a:t>.</a:t>
            </a:r>
          </a:p>
          <a:p>
            <a:pPr>
              <a:lnSpc>
                <a:spcPct val="150000"/>
              </a:lnSpc>
            </a:pPr>
            <a:r>
              <a:rPr lang="en-IN" dirty="0"/>
              <a:t>Datasets:</a:t>
            </a:r>
          </a:p>
          <a:p>
            <a:pPr marL="285750" indent="-285750">
              <a:lnSpc>
                <a:spcPct val="150000"/>
              </a:lnSpc>
              <a:buFontTx/>
              <a:buChar char="-"/>
            </a:pPr>
            <a:r>
              <a:rPr lang="en-IN" dirty="0" err="1"/>
              <a:t>TruthfulQA</a:t>
            </a:r>
            <a:r>
              <a:rPr lang="en-IN" dirty="0"/>
              <a:t>-Enhanced (817 Qs, misconceptions).</a:t>
            </a:r>
          </a:p>
          <a:p>
            <a:pPr marL="285750" indent="-285750">
              <a:lnSpc>
                <a:spcPct val="150000"/>
              </a:lnSpc>
              <a:buFontTx/>
              <a:buChar char="-"/>
            </a:pPr>
            <a:r>
              <a:rPr lang="en-IN" dirty="0"/>
              <a:t>HotpotQA (610 Qs, reasoning/comparison).</a:t>
            </a:r>
          </a:p>
          <a:p>
            <a:pPr marL="285750" indent="-285750">
              <a:lnSpc>
                <a:spcPct val="150000"/>
              </a:lnSpc>
              <a:buFontTx/>
              <a:buChar char="-"/>
            </a:pPr>
            <a:r>
              <a:rPr lang="en-IN" dirty="0" err="1"/>
              <a:t>FreshQA</a:t>
            </a:r>
            <a:r>
              <a:rPr lang="en-IN" dirty="0"/>
              <a:t> (155 Qs, up-to-date knowledge).</a:t>
            </a:r>
          </a:p>
          <a:p>
            <a:pPr>
              <a:lnSpc>
                <a:spcPct val="150000"/>
              </a:lnSpc>
            </a:pPr>
            <a:r>
              <a:rPr lang="en-IN" dirty="0"/>
              <a:t>LLMs tested: GPT-4o, GPT-3.5, Llama3-8B, Mistral-7B.</a:t>
            </a:r>
          </a:p>
          <a:p>
            <a:pPr>
              <a:lnSpc>
                <a:spcPct val="150000"/>
              </a:lnSpc>
            </a:pPr>
            <a:r>
              <a:rPr lang="en-IN" dirty="0"/>
              <a:t>Verification for base responses: Mix of automatic + human validation.</a:t>
            </a:r>
          </a:p>
        </p:txBody>
      </p:sp>
      <p:sp>
        <p:nvSpPr>
          <p:cNvPr id="4" name="TextBox 3">
            <a:extLst>
              <a:ext uri="{FF2B5EF4-FFF2-40B4-BE49-F238E27FC236}">
                <a16:creationId xmlns:a16="http://schemas.microsoft.com/office/drawing/2014/main" id="{C0B04714-2269-1CDC-0E77-C4D8F67F0933}"/>
              </a:ext>
            </a:extLst>
          </p:cNvPr>
          <p:cNvSpPr txBox="1"/>
          <p:nvPr/>
        </p:nvSpPr>
        <p:spPr>
          <a:xfrm>
            <a:off x="348342" y="228600"/>
            <a:ext cx="8974957" cy="369332"/>
          </a:xfrm>
          <a:prstGeom prst="rect">
            <a:avLst/>
          </a:prstGeom>
          <a:noFill/>
        </p:spPr>
        <p:txBody>
          <a:bodyPr wrap="none" rtlCol="0">
            <a:spAutoFit/>
          </a:bodyPr>
          <a:lstStyle/>
          <a:p>
            <a:r>
              <a:rPr lang="en-US" dirty="0"/>
              <a:t>Hallucination Detection in Large Language Models with Metamorphic Relations - </a:t>
            </a:r>
            <a:r>
              <a:rPr lang="en-US" dirty="0" err="1"/>
              <a:t>MetaQA</a:t>
            </a:r>
            <a:endParaRPr lang="en-IN" dirty="0"/>
          </a:p>
        </p:txBody>
      </p:sp>
      <p:sp>
        <p:nvSpPr>
          <p:cNvPr id="5" name="TextBox 4">
            <a:extLst>
              <a:ext uri="{FF2B5EF4-FFF2-40B4-BE49-F238E27FC236}">
                <a16:creationId xmlns:a16="http://schemas.microsoft.com/office/drawing/2014/main" id="{BEE5FE3F-FAE1-8AD2-A791-E1E277C3F18B}"/>
              </a:ext>
            </a:extLst>
          </p:cNvPr>
          <p:cNvSpPr txBox="1"/>
          <p:nvPr/>
        </p:nvSpPr>
        <p:spPr>
          <a:xfrm>
            <a:off x="5644243" y="2971800"/>
            <a:ext cx="914400" cy="91440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1675449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840DB-583F-10DB-B83D-4BFD89426A0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C6A2CCD-99FA-3F89-F319-73A19BF2F86C}"/>
              </a:ext>
            </a:extLst>
          </p:cNvPr>
          <p:cNvSpPr txBox="1"/>
          <p:nvPr/>
        </p:nvSpPr>
        <p:spPr>
          <a:xfrm>
            <a:off x="266701" y="870075"/>
            <a:ext cx="11391900" cy="5453865"/>
          </a:xfrm>
          <a:prstGeom prst="rect">
            <a:avLst/>
          </a:prstGeom>
          <a:noFill/>
        </p:spPr>
        <p:txBody>
          <a:bodyPr wrap="square">
            <a:spAutoFit/>
          </a:bodyPr>
          <a:lstStyle/>
          <a:p>
            <a:pPr>
              <a:lnSpc>
                <a:spcPct val="150000"/>
              </a:lnSpc>
            </a:pPr>
            <a:r>
              <a:rPr lang="en-IN" dirty="0"/>
              <a:t>Results: </a:t>
            </a:r>
          </a:p>
          <a:p>
            <a:pPr>
              <a:lnSpc>
                <a:spcPct val="150000"/>
              </a:lnSpc>
            </a:pPr>
            <a:r>
              <a:rPr lang="en-IN" dirty="0"/>
              <a:t>RQ1 – Effectiveness</a:t>
            </a:r>
          </a:p>
          <a:p>
            <a:pPr marL="285750" indent="-285750">
              <a:lnSpc>
                <a:spcPct val="150000"/>
              </a:lnSpc>
              <a:buFontTx/>
              <a:buChar char="-"/>
            </a:pPr>
            <a:r>
              <a:rPr lang="en-IN" dirty="0" err="1"/>
              <a:t>MetaQA</a:t>
            </a:r>
            <a:r>
              <a:rPr lang="en-IN" dirty="0"/>
              <a:t> outperforms </a:t>
            </a:r>
            <a:r>
              <a:rPr lang="en-IN" dirty="0" err="1"/>
              <a:t>SelfCheckGPT</a:t>
            </a:r>
            <a:r>
              <a:rPr lang="en-IN" dirty="0"/>
              <a:t> across all LLMs and datasets.</a:t>
            </a:r>
          </a:p>
          <a:p>
            <a:pPr>
              <a:lnSpc>
                <a:spcPct val="150000"/>
              </a:lnSpc>
            </a:pPr>
            <a:endParaRPr lang="en-IN" dirty="0"/>
          </a:p>
          <a:p>
            <a:pPr>
              <a:lnSpc>
                <a:spcPct val="150000"/>
              </a:lnSpc>
            </a:pPr>
            <a:endParaRPr lang="en-IN" dirty="0"/>
          </a:p>
          <a:p>
            <a:pPr>
              <a:lnSpc>
                <a:spcPct val="150000"/>
              </a:lnSpc>
            </a:pPr>
            <a:endParaRPr lang="en-IN" dirty="0"/>
          </a:p>
          <a:p>
            <a:pPr>
              <a:lnSpc>
                <a:spcPct val="150000"/>
              </a:lnSpc>
            </a:pPr>
            <a:endParaRPr lang="en-IN" dirty="0"/>
          </a:p>
          <a:p>
            <a:pPr>
              <a:lnSpc>
                <a:spcPct val="150000"/>
              </a:lnSpc>
            </a:pPr>
            <a:endParaRPr lang="en-IN" dirty="0"/>
          </a:p>
          <a:p>
            <a:pPr>
              <a:lnSpc>
                <a:spcPct val="150000"/>
              </a:lnSpc>
            </a:pPr>
            <a:endParaRPr lang="en-IN" dirty="0"/>
          </a:p>
          <a:p>
            <a:pPr>
              <a:lnSpc>
                <a:spcPct val="150000"/>
              </a:lnSpc>
            </a:pPr>
            <a:r>
              <a:rPr lang="en-IN" dirty="0"/>
              <a:t>RQ2 – Generalization</a:t>
            </a:r>
          </a:p>
          <a:p>
            <a:pPr marL="285750" indent="-285750">
              <a:lnSpc>
                <a:spcPct val="150000"/>
              </a:lnSpc>
              <a:buFontTx/>
              <a:buChar char="-"/>
            </a:pPr>
            <a:r>
              <a:rPr lang="en-IN" dirty="0"/>
              <a:t>Categories (</a:t>
            </a:r>
            <a:r>
              <a:rPr lang="en-IN" dirty="0" err="1"/>
              <a:t>TruthfulQA</a:t>
            </a:r>
            <a:r>
              <a:rPr lang="en-IN" dirty="0"/>
              <a:t>): </a:t>
            </a:r>
          </a:p>
          <a:p>
            <a:pPr marL="285750" indent="-285750">
              <a:lnSpc>
                <a:spcPct val="150000"/>
              </a:lnSpc>
              <a:buFontTx/>
              <a:buChar char="-"/>
            </a:pPr>
            <a:r>
              <a:rPr lang="en-IN" dirty="0" err="1"/>
              <a:t>MetaQA</a:t>
            </a:r>
            <a:r>
              <a:rPr lang="en-IN" dirty="0"/>
              <a:t> &gt; </a:t>
            </a:r>
            <a:r>
              <a:rPr lang="en-IN" dirty="0" err="1"/>
              <a:t>SelfCheckGPT</a:t>
            </a:r>
            <a:r>
              <a:rPr lang="en-IN" dirty="0"/>
              <a:t> in all categories.</a:t>
            </a:r>
          </a:p>
          <a:p>
            <a:pPr marL="285750" indent="-285750">
              <a:lnSpc>
                <a:spcPct val="150000"/>
              </a:lnSpc>
              <a:buFontTx/>
              <a:buChar char="-"/>
            </a:pPr>
            <a:r>
              <a:rPr lang="en-IN" dirty="0"/>
              <a:t>Best in Law &amp; Confusion (fact-based questions).</a:t>
            </a:r>
          </a:p>
        </p:txBody>
      </p:sp>
      <p:sp>
        <p:nvSpPr>
          <p:cNvPr id="4" name="TextBox 3">
            <a:extLst>
              <a:ext uri="{FF2B5EF4-FFF2-40B4-BE49-F238E27FC236}">
                <a16:creationId xmlns:a16="http://schemas.microsoft.com/office/drawing/2014/main" id="{81DBF63E-7648-D572-C471-3B8A8740D373}"/>
              </a:ext>
            </a:extLst>
          </p:cNvPr>
          <p:cNvSpPr txBox="1"/>
          <p:nvPr/>
        </p:nvSpPr>
        <p:spPr>
          <a:xfrm>
            <a:off x="348342" y="228600"/>
            <a:ext cx="8974957" cy="369332"/>
          </a:xfrm>
          <a:prstGeom prst="rect">
            <a:avLst/>
          </a:prstGeom>
          <a:noFill/>
        </p:spPr>
        <p:txBody>
          <a:bodyPr wrap="none" rtlCol="0">
            <a:spAutoFit/>
          </a:bodyPr>
          <a:lstStyle/>
          <a:p>
            <a:r>
              <a:rPr lang="en-US" dirty="0"/>
              <a:t>Hallucination Detection in Large Language Models with Metamorphic Relations - </a:t>
            </a:r>
            <a:r>
              <a:rPr lang="en-US" dirty="0" err="1"/>
              <a:t>MetaQA</a:t>
            </a:r>
            <a:endParaRPr lang="en-IN" dirty="0"/>
          </a:p>
        </p:txBody>
      </p:sp>
      <p:sp>
        <p:nvSpPr>
          <p:cNvPr id="5" name="TextBox 4">
            <a:extLst>
              <a:ext uri="{FF2B5EF4-FFF2-40B4-BE49-F238E27FC236}">
                <a16:creationId xmlns:a16="http://schemas.microsoft.com/office/drawing/2014/main" id="{5FA52D90-B2FD-7710-4BA1-DA3C1C9A4467}"/>
              </a:ext>
            </a:extLst>
          </p:cNvPr>
          <p:cNvSpPr txBox="1"/>
          <p:nvPr/>
        </p:nvSpPr>
        <p:spPr>
          <a:xfrm>
            <a:off x="5644243" y="2971800"/>
            <a:ext cx="914400" cy="914400"/>
          </a:xfrm>
          <a:prstGeom prst="rect">
            <a:avLst/>
          </a:prstGeom>
          <a:noFill/>
        </p:spPr>
        <p:txBody>
          <a:bodyPr wrap="square" rtlCol="0">
            <a:spAutoFit/>
          </a:bodyPr>
          <a:lstStyle/>
          <a:p>
            <a:endParaRPr lang="en-IN" dirty="0"/>
          </a:p>
        </p:txBody>
      </p:sp>
      <p:pic>
        <p:nvPicPr>
          <p:cNvPr id="8" name="Picture 7">
            <a:extLst>
              <a:ext uri="{FF2B5EF4-FFF2-40B4-BE49-F238E27FC236}">
                <a16:creationId xmlns:a16="http://schemas.microsoft.com/office/drawing/2014/main" id="{470426C0-7AB1-F779-CD1A-8B7A76B032FF}"/>
              </a:ext>
            </a:extLst>
          </p:cNvPr>
          <p:cNvPicPr>
            <a:picLocks noChangeAspect="1"/>
          </p:cNvPicPr>
          <p:nvPr/>
        </p:nvPicPr>
        <p:blipFill>
          <a:blip r:embed="rId3"/>
          <a:srcRect l="24572" b="18998"/>
          <a:stretch>
            <a:fillRect/>
          </a:stretch>
        </p:blipFill>
        <p:spPr>
          <a:xfrm>
            <a:off x="5566945" y="4605002"/>
            <a:ext cx="5754198" cy="2268142"/>
          </a:xfrm>
          <a:prstGeom prst="rect">
            <a:avLst/>
          </a:prstGeom>
        </p:spPr>
      </p:pic>
      <p:pic>
        <p:nvPicPr>
          <p:cNvPr id="6" name="Picture 5">
            <a:extLst>
              <a:ext uri="{FF2B5EF4-FFF2-40B4-BE49-F238E27FC236}">
                <a16:creationId xmlns:a16="http://schemas.microsoft.com/office/drawing/2014/main" id="{51E0FA1A-2975-7672-CEF0-96EED5532C94}"/>
              </a:ext>
            </a:extLst>
          </p:cNvPr>
          <p:cNvPicPr>
            <a:picLocks noChangeAspect="1"/>
          </p:cNvPicPr>
          <p:nvPr/>
        </p:nvPicPr>
        <p:blipFill>
          <a:blip r:embed="rId4"/>
          <a:stretch>
            <a:fillRect/>
          </a:stretch>
        </p:blipFill>
        <p:spPr>
          <a:xfrm>
            <a:off x="767766" y="2163044"/>
            <a:ext cx="8382650" cy="2495958"/>
          </a:xfrm>
          <a:prstGeom prst="rect">
            <a:avLst/>
          </a:prstGeom>
        </p:spPr>
      </p:pic>
    </p:spTree>
    <p:extLst>
      <p:ext uri="{BB962C8B-B14F-4D97-AF65-F5344CB8AC3E}">
        <p14:creationId xmlns:p14="http://schemas.microsoft.com/office/powerpoint/2010/main" val="895352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767FC1-E765-8D7B-B14C-3F7FA90A6C9C}"/>
              </a:ext>
            </a:extLst>
          </p:cNvPr>
          <p:cNvSpPr txBox="1"/>
          <p:nvPr/>
        </p:nvSpPr>
        <p:spPr>
          <a:xfrm>
            <a:off x="348342" y="228600"/>
            <a:ext cx="9320565" cy="369332"/>
          </a:xfrm>
          <a:prstGeom prst="rect">
            <a:avLst/>
          </a:prstGeom>
          <a:noFill/>
        </p:spPr>
        <p:txBody>
          <a:bodyPr wrap="none" rtlCol="0">
            <a:spAutoFit/>
          </a:bodyPr>
          <a:lstStyle/>
          <a:p>
            <a:r>
              <a:rPr lang="en-IN" dirty="0"/>
              <a:t>Themis: A Reference-free NLG Evaluation Language Model with Flexibility and Interpretability</a:t>
            </a:r>
          </a:p>
        </p:txBody>
      </p:sp>
      <p:sp>
        <p:nvSpPr>
          <p:cNvPr id="3" name="TextBox 2">
            <a:extLst>
              <a:ext uri="{FF2B5EF4-FFF2-40B4-BE49-F238E27FC236}">
                <a16:creationId xmlns:a16="http://schemas.microsoft.com/office/drawing/2014/main" id="{45979924-81BA-178C-EE1B-CB9C718D3D83}"/>
              </a:ext>
            </a:extLst>
          </p:cNvPr>
          <p:cNvSpPr txBox="1"/>
          <p:nvPr/>
        </p:nvSpPr>
        <p:spPr>
          <a:xfrm>
            <a:off x="533400" y="1295400"/>
            <a:ext cx="9208098" cy="4449744"/>
          </a:xfrm>
          <a:prstGeom prst="rect">
            <a:avLst/>
          </a:prstGeom>
          <a:noFill/>
        </p:spPr>
        <p:txBody>
          <a:bodyPr wrap="none" rtlCol="0">
            <a:spAutoFit/>
          </a:bodyPr>
          <a:lstStyle/>
          <a:p>
            <a:pPr>
              <a:lnSpc>
                <a:spcPct val="200000"/>
              </a:lnSpc>
            </a:pPr>
            <a:r>
              <a:rPr lang="en-US" dirty="0"/>
              <a:t>Introduction:</a:t>
            </a:r>
          </a:p>
          <a:p>
            <a:pPr marL="285750" indent="-285750">
              <a:lnSpc>
                <a:spcPct val="200000"/>
              </a:lnSpc>
              <a:buFontTx/>
              <a:buChar char="-"/>
            </a:pPr>
            <a:r>
              <a:rPr lang="en-US" dirty="0"/>
              <a:t>NLG evaluation evolving from string-based and model-based metrics to LLM-based ones</a:t>
            </a:r>
          </a:p>
          <a:p>
            <a:pPr marL="285750" indent="-285750">
              <a:lnSpc>
                <a:spcPct val="200000"/>
              </a:lnSpc>
              <a:buFontTx/>
              <a:buChar char="-"/>
            </a:pPr>
            <a:r>
              <a:rPr lang="en-US" dirty="0"/>
              <a:t>LLM based: Prompting LLMs for evaluation and Fine-tuned LLM evaluators</a:t>
            </a:r>
          </a:p>
          <a:p>
            <a:pPr marL="285750" indent="-285750">
              <a:lnSpc>
                <a:spcPct val="200000"/>
              </a:lnSpc>
              <a:buFontTx/>
              <a:buChar char="-"/>
            </a:pPr>
            <a:r>
              <a:rPr lang="en-US" dirty="0"/>
              <a:t>Themis is introduced as a reference-free, open-source evaluation model that:</a:t>
            </a:r>
          </a:p>
          <a:p>
            <a:pPr marL="742950" lvl="1" indent="-285750">
              <a:lnSpc>
                <a:spcPct val="200000"/>
              </a:lnSpc>
              <a:buFontTx/>
              <a:buChar char="-"/>
            </a:pPr>
            <a:r>
              <a:rPr lang="en-US" dirty="0"/>
              <a:t>Works across tasks (versatility)</a:t>
            </a:r>
          </a:p>
          <a:p>
            <a:pPr marL="742950" lvl="1" indent="-285750">
              <a:lnSpc>
                <a:spcPct val="200000"/>
              </a:lnSpc>
              <a:buFontTx/>
              <a:buChar char="-"/>
            </a:pPr>
            <a:r>
              <a:rPr lang="en-US" dirty="0"/>
              <a:t>Doesn’t need gold outputs (independence)</a:t>
            </a:r>
          </a:p>
          <a:p>
            <a:pPr marL="742950" lvl="1" indent="-285750">
              <a:lnSpc>
                <a:spcPct val="200000"/>
              </a:lnSpc>
              <a:buFontTx/>
              <a:buChar char="-"/>
            </a:pPr>
            <a:r>
              <a:rPr lang="en-US" dirty="0"/>
              <a:t>Supports different evaluation aspects (flexibility)</a:t>
            </a:r>
          </a:p>
          <a:p>
            <a:pPr marL="742950" lvl="1" indent="-285750">
              <a:lnSpc>
                <a:spcPct val="200000"/>
              </a:lnSpc>
              <a:buFontTx/>
              <a:buChar char="-"/>
            </a:pPr>
            <a:r>
              <a:rPr lang="en-US" dirty="0"/>
              <a:t>Provides explanations (interpretability)</a:t>
            </a:r>
          </a:p>
        </p:txBody>
      </p:sp>
    </p:spTree>
    <p:extLst>
      <p:ext uri="{BB962C8B-B14F-4D97-AF65-F5344CB8AC3E}">
        <p14:creationId xmlns:p14="http://schemas.microsoft.com/office/powerpoint/2010/main" val="17309886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4617C4-737C-5037-E4E3-043F149D952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5869C2D-B460-2D98-44C0-E85FEFE3EAB3}"/>
              </a:ext>
            </a:extLst>
          </p:cNvPr>
          <p:cNvSpPr txBox="1"/>
          <p:nvPr/>
        </p:nvSpPr>
        <p:spPr>
          <a:xfrm>
            <a:off x="266701" y="870075"/>
            <a:ext cx="11391900" cy="5869364"/>
          </a:xfrm>
          <a:prstGeom prst="rect">
            <a:avLst/>
          </a:prstGeom>
          <a:noFill/>
        </p:spPr>
        <p:txBody>
          <a:bodyPr wrap="square">
            <a:spAutoFit/>
          </a:bodyPr>
          <a:lstStyle/>
          <a:p>
            <a:pPr>
              <a:lnSpc>
                <a:spcPct val="150000"/>
              </a:lnSpc>
            </a:pPr>
            <a:r>
              <a:rPr lang="en-IN" dirty="0"/>
              <a:t>RQ3 – Stability</a:t>
            </a:r>
          </a:p>
          <a:p>
            <a:pPr marL="285750" indent="-285750">
              <a:lnSpc>
                <a:spcPct val="150000"/>
              </a:lnSpc>
              <a:buFontTx/>
              <a:buChar char="-"/>
            </a:pPr>
            <a:r>
              <a:rPr lang="en-IN" dirty="0"/>
              <a:t>Stable across runs &amp; thresholds ≤0.7.</a:t>
            </a:r>
          </a:p>
          <a:p>
            <a:pPr marL="285750" indent="-285750">
              <a:lnSpc>
                <a:spcPct val="150000"/>
              </a:lnSpc>
              <a:buFontTx/>
              <a:buChar char="-"/>
            </a:pPr>
            <a:r>
              <a:rPr lang="en-IN" dirty="0"/>
              <a:t>Works best at low temperatures (less randomness).</a:t>
            </a:r>
          </a:p>
          <a:p>
            <a:pPr>
              <a:lnSpc>
                <a:spcPct val="150000"/>
              </a:lnSpc>
            </a:pPr>
            <a:r>
              <a:rPr lang="en-IN" dirty="0"/>
              <a:t>RQ4 – Sensitivity to Number of Mutations</a:t>
            </a:r>
          </a:p>
          <a:p>
            <a:pPr marL="285750" indent="-285750">
              <a:lnSpc>
                <a:spcPct val="150000"/>
              </a:lnSpc>
              <a:buFontTx/>
              <a:buChar char="-"/>
            </a:pPr>
            <a:r>
              <a:rPr lang="en-IN" dirty="0"/>
              <a:t>10 mutations is a good balance (accuracy vs token cost).</a:t>
            </a:r>
          </a:p>
          <a:p>
            <a:pPr>
              <a:lnSpc>
                <a:spcPct val="150000"/>
              </a:lnSpc>
            </a:pPr>
            <a:r>
              <a:rPr lang="en-IN" dirty="0"/>
              <a:t>RQ5 – Sensitivity to Threshold</a:t>
            </a:r>
          </a:p>
          <a:p>
            <a:pPr marL="285750" indent="-285750">
              <a:lnSpc>
                <a:spcPct val="150000"/>
              </a:lnSpc>
              <a:buFontTx/>
              <a:buChar char="-"/>
            </a:pPr>
            <a:r>
              <a:rPr lang="en-IN" dirty="0"/>
              <a:t>Across thresholds [0.2–0.7], </a:t>
            </a:r>
            <a:r>
              <a:rPr lang="en-IN" dirty="0" err="1"/>
              <a:t>MetaQA</a:t>
            </a:r>
            <a:r>
              <a:rPr lang="en-IN" dirty="0"/>
              <a:t> consistently better.</a:t>
            </a:r>
          </a:p>
          <a:p>
            <a:pPr>
              <a:lnSpc>
                <a:spcPct val="150000"/>
              </a:lnSpc>
            </a:pPr>
            <a:endParaRPr lang="en-IN" dirty="0"/>
          </a:p>
          <a:p>
            <a:pPr>
              <a:lnSpc>
                <a:spcPct val="150000"/>
              </a:lnSpc>
            </a:pPr>
            <a:r>
              <a:rPr lang="en-IN" dirty="0"/>
              <a:t>Discussion</a:t>
            </a:r>
          </a:p>
          <a:p>
            <a:pPr>
              <a:lnSpc>
                <a:spcPct val="150000"/>
              </a:lnSpc>
            </a:pPr>
            <a:r>
              <a:rPr lang="en-IN" dirty="0"/>
              <a:t>Token Costs: </a:t>
            </a:r>
            <a:r>
              <a:rPr lang="en-IN" dirty="0" err="1"/>
              <a:t>MetaQA</a:t>
            </a:r>
            <a:r>
              <a:rPr lang="en-IN" dirty="0"/>
              <a:t> is more efficient than </a:t>
            </a:r>
            <a:r>
              <a:rPr lang="en-IN" dirty="0" err="1"/>
              <a:t>SelfCheckGPT</a:t>
            </a:r>
            <a:r>
              <a:rPr lang="en-IN" dirty="0"/>
              <a:t> (still heavy overhead vs base QA).</a:t>
            </a:r>
          </a:p>
          <a:p>
            <a:pPr>
              <a:lnSpc>
                <a:spcPct val="150000"/>
              </a:lnSpc>
            </a:pPr>
            <a:r>
              <a:rPr lang="en-IN" dirty="0"/>
              <a:t>Importance: Hallucination detection is critical in high-stakes fields (law, healthcare, finance).</a:t>
            </a:r>
          </a:p>
          <a:p>
            <a:pPr>
              <a:lnSpc>
                <a:spcPct val="150000"/>
              </a:lnSpc>
            </a:pPr>
            <a:r>
              <a:rPr lang="en-IN" dirty="0"/>
              <a:t>Threats to Validity:</a:t>
            </a:r>
          </a:p>
          <a:p>
            <a:pPr marL="285750" indent="-285750">
              <a:lnSpc>
                <a:spcPct val="150000"/>
              </a:lnSpc>
              <a:buFontTx/>
              <a:buChar char="-"/>
            </a:pPr>
            <a:r>
              <a:rPr lang="en-IN" dirty="0"/>
              <a:t>Mutation generation accuracy (LLM may itself hallucinate mutations, e.g., double negations).</a:t>
            </a:r>
          </a:p>
          <a:p>
            <a:pPr marL="285750" indent="-285750">
              <a:lnSpc>
                <a:spcPct val="150000"/>
              </a:lnSpc>
              <a:buFontTx/>
              <a:buChar char="-"/>
            </a:pPr>
            <a:r>
              <a:rPr lang="en-IN" dirty="0"/>
              <a:t>Results may vary with other datasets/models.</a:t>
            </a:r>
          </a:p>
        </p:txBody>
      </p:sp>
      <p:sp>
        <p:nvSpPr>
          <p:cNvPr id="4" name="TextBox 3">
            <a:extLst>
              <a:ext uri="{FF2B5EF4-FFF2-40B4-BE49-F238E27FC236}">
                <a16:creationId xmlns:a16="http://schemas.microsoft.com/office/drawing/2014/main" id="{2F2D81EA-1219-5354-7D99-C1A79AC2F6D0}"/>
              </a:ext>
            </a:extLst>
          </p:cNvPr>
          <p:cNvSpPr txBox="1"/>
          <p:nvPr/>
        </p:nvSpPr>
        <p:spPr>
          <a:xfrm>
            <a:off x="348342" y="228600"/>
            <a:ext cx="8974957" cy="369332"/>
          </a:xfrm>
          <a:prstGeom prst="rect">
            <a:avLst/>
          </a:prstGeom>
          <a:noFill/>
        </p:spPr>
        <p:txBody>
          <a:bodyPr wrap="none" rtlCol="0">
            <a:spAutoFit/>
          </a:bodyPr>
          <a:lstStyle/>
          <a:p>
            <a:r>
              <a:rPr lang="en-US" dirty="0"/>
              <a:t>Hallucination Detection in Large Language Models with Metamorphic Relations - </a:t>
            </a:r>
            <a:r>
              <a:rPr lang="en-US" dirty="0" err="1"/>
              <a:t>MetaQA</a:t>
            </a:r>
            <a:endParaRPr lang="en-IN" dirty="0"/>
          </a:p>
        </p:txBody>
      </p:sp>
      <p:sp>
        <p:nvSpPr>
          <p:cNvPr id="5" name="TextBox 4">
            <a:extLst>
              <a:ext uri="{FF2B5EF4-FFF2-40B4-BE49-F238E27FC236}">
                <a16:creationId xmlns:a16="http://schemas.microsoft.com/office/drawing/2014/main" id="{6AD15AAF-D0E1-2012-B4C2-B40419A39D9C}"/>
              </a:ext>
            </a:extLst>
          </p:cNvPr>
          <p:cNvSpPr txBox="1"/>
          <p:nvPr/>
        </p:nvSpPr>
        <p:spPr>
          <a:xfrm>
            <a:off x="5644243" y="2971800"/>
            <a:ext cx="914400" cy="91440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13114431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964D18-038A-AB9A-9B5D-D6503B18E30D}"/>
              </a:ext>
            </a:extLst>
          </p:cNvPr>
          <p:cNvPicPr>
            <a:picLocks noChangeAspect="1"/>
          </p:cNvPicPr>
          <p:nvPr/>
        </p:nvPicPr>
        <p:blipFill>
          <a:blip r:embed="rId2"/>
          <a:srcRect t="9653"/>
          <a:stretch>
            <a:fillRect/>
          </a:stretch>
        </p:blipFill>
        <p:spPr>
          <a:xfrm>
            <a:off x="1445299" y="1502229"/>
            <a:ext cx="9061916" cy="4314493"/>
          </a:xfrm>
          <a:prstGeom prst="rect">
            <a:avLst/>
          </a:prstGeom>
        </p:spPr>
      </p:pic>
    </p:spTree>
    <p:extLst>
      <p:ext uri="{BB962C8B-B14F-4D97-AF65-F5344CB8AC3E}">
        <p14:creationId xmlns:p14="http://schemas.microsoft.com/office/powerpoint/2010/main" val="11400249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A4481A0-DCCA-D4D0-A881-85E1394903D0}"/>
              </a:ext>
            </a:extLst>
          </p:cNvPr>
          <p:cNvPicPr>
            <a:picLocks noChangeAspect="1"/>
          </p:cNvPicPr>
          <p:nvPr/>
        </p:nvPicPr>
        <p:blipFill>
          <a:blip r:embed="rId2"/>
          <a:stretch>
            <a:fillRect/>
          </a:stretch>
        </p:blipFill>
        <p:spPr>
          <a:xfrm>
            <a:off x="2026567" y="371591"/>
            <a:ext cx="8138865" cy="6114818"/>
          </a:xfrm>
          <a:prstGeom prst="rect">
            <a:avLst/>
          </a:prstGeom>
        </p:spPr>
      </p:pic>
    </p:spTree>
    <p:extLst>
      <p:ext uri="{BB962C8B-B14F-4D97-AF65-F5344CB8AC3E}">
        <p14:creationId xmlns:p14="http://schemas.microsoft.com/office/powerpoint/2010/main" val="17590127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4C737C-36FD-5C61-DE46-42C349394CBD}"/>
              </a:ext>
            </a:extLst>
          </p:cNvPr>
          <p:cNvSpPr txBox="1"/>
          <p:nvPr/>
        </p:nvSpPr>
        <p:spPr>
          <a:xfrm>
            <a:off x="348342" y="228600"/>
            <a:ext cx="8089009" cy="369332"/>
          </a:xfrm>
          <a:prstGeom prst="rect">
            <a:avLst/>
          </a:prstGeom>
          <a:noFill/>
        </p:spPr>
        <p:txBody>
          <a:bodyPr wrap="none" rtlCol="0">
            <a:spAutoFit/>
          </a:bodyPr>
          <a:lstStyle/>
          <a:p>
            <a:r>
              <a:rPr lang="en-US" dirty="0"/>
              <a:t>Dynamic Evaluation of Large Language Models by Meta Probing Agents – DyVal 2</a:t>
            </a:r>
            <a:endParaRPr lang="en-IN" dirty="0"/>
          </a:p>
        </p:txBody>
      </p:sp>
      <p:sp>
        <p:nvSpPr>
          <p:cNvPr id="4" name="TextBox 3">
            <a:extLst>
              <a:ext uri="{FF2B5EF4-FFF2-40B4-BE49-F238E27FC236}">
                <a16:creationId xmlns:a16="http://schemas.microsoft.com/office/drawing/2014/main" id="{BBBFC197-17D8-D48C-05E4-63CC7FAB64DB}"/>
              </a:ext>
            </a:extLst>
          </p:cNvPr>
          <p:cNvSpPr txBox="1"/>
          <p:nvPr/>
        </p:nvSpPr>
        <p:spPr>
          <a:xfrm>
            <a:off x="348341" y="1162654"/>
            <a:ext cx="11201402" cy="4883388"/>
          </a:xfrm>
          <a:prstGeom prst="rect">
            <a:avLst/>
          </a:prstGeom>
          <a:noFill/>
        </p:spPr>
        <p:txBody>
          <a:bodyPr wrap="square">
            <a:spAutoFit/>
          </a:bodyPr>
          <a:lstStyle/>
          <a:p>
            <a:pPr>
              <a:spcBef>
                <a:spcPts val="115"/>
              </a:spcBef>
              <a:spcAft>
                <a:spcPts val="115"/>
              </a:spcAft>
            </a:pPr>
            <a:r>
              <a:rPr lang="en-US" dirty="0"/>
              <a:t>Introduction:</a:t>
            </a:r>
          </a:p>
          <a:p>
            <a:pPr marL="285750" indent="-285750">
              <a:spcBef>
                <a:spcPts val="115"/>
              </a:spcBef>
              <a:spcAft>
                <a:spcPts val="115"/>
              </a:spcAft>
              <a:buFontTx/>
              <a:buChar char="-"/>
            </a:pPr>
            <a:endParaRPr lang="en-US" dirty="0"/>
          </a:p>
          <a:p>
            <a:pPr marL="285750" indent="-285750">
              <a:spcBef>
                <a:spcPts val="115"/>
              </a:spcBef>
              <a:spcAft>
                <a:spcPts val="115"/>
              </a:spcAft>
              <a:buFontTx/>
              <a:buChar char="-"/>
            </a:pPr>
            <a:r>
              <a:rPr lang="en-US" dirty="0"/>
              <a:t>LLMs achieve great performance but remain hard to interpret.</a:t>
            </a:r>
          </a:p>
          <a:p>
            <a:pPr marL="285750" indent="-285750">
              <a:spcBef>
                <a:spcPts val="115"/>
              </a:spcBef>
              <a:spcAft>
                <a:spcPts val="115"/>
              </a:spcAft>
              <a:buFontTx/>
              <a:buChar char="-"/>
            </a:pPr>
            <a:r>
              <a:rPr lang="en-US" dirty="0"/>
              <a:t>Evaluations should show not only scores but structural capabilities.</a:t>
            </a:r>
          </a:p>
          <a:p>
            <a:pPr>
              <a:spcBef>
                <a:spcPts val="115"/>
              </a:spcBef>
              <a:spcAft>
                <a:spcPts val="115"/>
              </a:spcAft>
            </a:pPr>
            <a:endParaRPr lang="en-US" dirty="0"/>
          </a:p>
          <a:p>
            <a:pPr>
              <a:spcBef>
                <a:spcPts val="115"/>
              </a:spcBef>
              <a:spcAft>
                <a:spcPts val="115"/>
              </a:spcAft>
            </a:pPr>
            <a:r>
              <a:rPr lang="en-US" dirty="0"/>
              <a:t>Issues with current benchmarks:</a:t>
            </a:r>
          </a:p>
          <a:p>
            <a:pPr marL="285750" indent="-285750">
              <a:spcBef>
                <a:spcPts val="115"/>
              </a:spcBef>
              <a:spcAft>
                <a:spcPts val="115"/>
              </a:spcAft>
              <a:buFontTx/>
              <a:buChar char="-"/>
            </a:pPr>
            <a:r>
              <a:rPr lang="en-US" dirty="0"/>
              <a:t>Data contamination → inflated scores, overfitting</a:t>
            </a:r>
          </a:p>
          <a:p>
            <a:pPr marL="285750" indent="-285750">
              <a:spcBef>
                <a:spcPts val="115"/>
              </a:spcBef>
              <a:spcAft>
                <a:spcPts val="115"/>
              </a:spcAft>
              <a:buFontTx/>
              <a:buChar char="-"/>
            </a:pPr>
            <a:r>
              <a:rPr lang="en-US" dirty="0"/>
              <a:t>Poor evaluation design</a:t>
            </a:r>
          </a:p>
          <a:p>
            <a:pPr marL="285750" indent="-285750">
              <a:spcBef>
                <a:spcPts val="115"/>
              </a:spcBef>
              <a:spcAft>
                <a:spcPts val="115"/>
              </a:spcAft>
              <a:buFontTx/>
              <a:buChar char="-"/>
            </a:pPr>
            <a:r>
              <a:rPr lang="en-US" dirty="0"/>
              <a:t>Lack of fine-grained insights (e.g., does a math problem require more language understanding or reasoning?).</a:t>
            </a:r>
          </a:p>
          <a:p>
            <a:pPr>
              <a:spcBef>
                <a:spcPts val="115"/>
              </a:spcBef>
              <a:spcAft>
                <a:spcPts val="115"/>
              </a:spcAft>
            </a:pPr>
            <a:endParaRPr lang="en-US" dirty="0"/>
          </a:p>
          <a:p>
            <a:pPr>
              <a:spcBef>
                <a:spcPts val="115"/>
              </a:spcBef>
              <a:spcAft>
                <a:spcPts val="115"/>
              </a:spcAft>
            </a:pPr>
            <a:r>
              <a:rPr lang="en-US" dirty="0"/>
              <a:t>Related efforts: </a:t>
            </a:r>
          </a:p>
          <a:p>
            <a:pPr>
              <a:spcBef>
                <a:spcPts val="115"/>
              </a:spcBef>
              <a:spcAft>
                <a:spcPts val="115"/>
              </a:spcAft>
            </a:pPr>
            <a:r>
              <a:rPr lang="en-US" dirty="0"/>
              <a:t>- DyVal and </a:t>
            </a:r>
            <a:r>
              <a:rPr lang="en-US" dirty="0" err="1"/>
              <a:t>NPHardEval</a:t>
            </a:r>
            <a:r>
              <a:rPr lang="en-US" dirty="0"/>
              <a:t> dynamically create test questions but not as flexible for all tasks.</a:t>
            </a:r>
          </a:p>
          <a:p>
            <a:pPr>
              <a:spcBef>
                <a:spcPts val="115"/>
              </a:spcBef>
              <a:spcAft>
                <a:spcPts val="115"/>
              </a:spcAft>
            </a:pPr>
            <a:endParaRPr lang="en-US" dirty="0"/>
          </a:p>
          <a:p>
            <a:pPr>
              <a:spcBef>
                <a:spcPts val="115"/>
              </a:spcBef>
              <a:spcAft>
                <a:spcPts val="115"/>
              </a:spcAft>
            </a:pPr>
            <a:r>
              <a:rPr lang="en-US" dirty="0"/>
              <a:t>Contribution: </a:t>
            </a:r>
          </a:p>
          <a:p>
            <a:pPr>
              <a:spcBef>
                <a:spcPts val="115"/>
              </a:spcBef>
              <a:spcAft>
                <a:spcPts val="115"/>
              </a:spcAft>
            </a:pPr>
            <a:r>
              <a:rPr lang="en-US" dirty="0"/>
              <a:t>- Meta Probing Agents (MPA) generalize this by dynamically creating diverse evaluation problems, inspired by psychometrics.</a:t>
            </a:r>
            <a:endParaRPr lang="en-IN" dirty="0"/>
          </a:p>
        </p:txBody>
      </p:sp>
    </p:spTree>
    <p:extLst>
      <p:ext uri="{BB962C8B-B14F-4D97-AF65-F5344CB8AC3E}">
        <p14:creationId xmlns:p14="http://schemas.microsoft.com/office/powerpoint/2010/main" val="10512604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E8DB09-9EC0-27E5-8B16-4E8C15FF468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E43FE17-B1C8-E27B-7EF9-6A0F563C82CB}"/>
              </a:ext>
            </a:extLst>
          </p:cNvPr>
          <p:cNvSpPr txBox="1"/>
          <p:nvPr/>
        </p:nvSpPr>
        <p:spPr>
          <a:xfrm>
            <a:off x="348342" y="228600"/>
            <a:ext cx="8089009" cy="369332"/>
          </a:xfrm>
          <a:prstGeom prst="rect">
            <a:avLst/>
          </a:prstGeom>
          <a:noFill/>
        </p:spPr>
        <p:txBody>
          <a:bodyPr wrap="none" rtlCol="0">
            <a:spAutoFit/>
          </a:bodyPr>
          <a:lstStyle/>
          <a:p>
            <a:r>
              <a:rPr lang="en-US" dirty="0"/>
              <a:t>Dynamic Evaluation of Large Language Models by Meta Probing Agents – DyVal 2</a:t>
            </a:r>
            <a:endParaRPr lang="en-IN" dirty="0"/>
          </a:p>
        </p:txBody>
      </p:sp>
      <p:sp>
        <p:nvSpPr>
          <p:cNvPr id="4" name="TextBox 3">
            <a:extLst>
              <a:ext uri="{FF2B5EF4-FFF2-40B4-BE49-F238E27FC236}">
                <a16:creationId xmlns:a16="http://schemas.microsoft.com/office/drawing/2014/main" id="{70A2491C-C674-2A86-10F4-8FD7AAE7A7E3}"/>
              </a:ext>
            </a:extLst>
          </p:cNvPr>
          <p:cNvSpPr txBox="1"/>
          <p:nvPr/>
        </p:nvSpPr>
        <p:spPr>
          <a:xfrm>
            <a:off x="348341" y="1162654"/>
            <a:ext cx="11201402" cy="4883388"/>
          </a:xfrm>
          <a:prstGeom prst="rect">
            <a:avLst/>
          </a:prstGeom>
          <a:noFill/>
        </p:spPr>
        <p:txBody>
          <a:bodyPr wrap="square">
            <a:spAutoFit/>
          </a:bodyPr>
          <a:lstStyle/>
          <a:p>
            <a:pPr>
              <a:spcBef>
                <a:spcPts val="115"/>
              </a:spcBef>
              <a:spcAft>
                <a:spcPts val="115"/>
              </a:spcAft>
            </a:pPr>
            <a:r>
              <a:rPr lang="en-US" dirty="0"/>
              <a:t>Introduction:</a:t>
            </a:r>
          </a:p>
          <a:p>
            <a:pPr marL="285750" indent="-285750">
              <a:spcBef>
                <a:spcPts val="115"/>
              </a:spcBef>
              <a:spcAft>
                <a:spcPts val="115"/>
              </a:spcAft>
              <a:buFontTx/>
              <a:buChar char="-"/>
            </a:pPr>
            <a:endParaRPr lang="en-US" dirty="0"/>
          </a:p>
          <a:p>
            <a:pPr marL="285750" indent="-285750">
              <a:spcBef>
                <a:spcPts val="115"/>
              </a:spcBef>
              <a:spcAft>
                <a:spcPts val="115"/>
              </a:spcAft>
              <a:buFontTx/>
              <a:buChar char="-"/>
            </a:pPr>
            <a:r>
              <a:rPr lang="en-US" dirty="0"/>
              <a:t>LLMs achieve great performance but remain hard to interpret.</a:t>
            </a:r>
          </a:p>
          <a:p>
            <a:pPr marL="285750" indent="-285750">
              <a:spcBef>
                <a:spcPts val="115"/>
              </a:spcBef>
              <a:spcAft>
                <a:spcPts val="115"/>
              </a:spcAft>
              <a:buFontTx/>
              <a:buChar char="-"/>
            </a:pPr>
            <a:r>
              <a:rPr lang="en-US" dirty="0"/>
              <a:t>Evaluations should show not only scores but structural capabilities.</a:t>
            </a:r>
          </a:p>
          <a:p>
            <a:pPr>
              <a:spcBef>
                <a:spcPts val="115"/>
              </a:spcBef>
              <a:spcAft>
                <a:spcPts val="115"/>
              </a:spcAft>
            </a:pPr>
            <a:endParaRPr lang="en-US" dirty="0"/>
          </a:p>
          <a:p>
            <a:pPr>
              <a:spcBef>
                <a:spcPts val="115"/>
              </a:spcBef>
              <a:spcAft>
                <a:spcPts val="115"/>
              </a:spcAft>
            </a:pPr>
            <a:r>
              <a:rPr lang="en-US" dirty="0"/>
              <a:t>Issues with current benchmarks:</a:t>
            </a:r>
          </a:p>
          <a:p>
            <a:pPr marL="285750" indent="-285750">
              <a:spcBef>
                <a:spcPts val="115"/>
              </a:spcBef>
              <a:spcAft>
                <a:spcPts val="115"/>
              </a:spcAft>
              <a:buFontTx/>
              <a:buChar char="-"/>
            </a:pPr>
            <a:r>
              <a:rPr lang="en-US" dirty="0"/>
              <a:t>Data contamination → inflated scores, overfitting</a:t>
            </a:r>
          </a:p>
          <a:p>
            <a:pPr marL="285750" indent="-285750">
              <a:spcBef>
                <a:spcPts val="115"/>
              </a:spcBef>
              <a:spcAft>
                <a:spcPts val="115"/>
              </a:spcAft>
              <a:buFontTx/>
              <a:buChar char="-"/>
            </a:pPr>
            <a:r>
              <a:rPr lang="en-US" dirty="0"/>
              <a:t>Poor evaluation design</a:t>
            </a:r>
          </a:p>
          <a:p>
            <a:pPr marL="285750" indent="-285750">
              <a:spcBef>
                <a:spcPts val="115"/>
              </a:spcBef>
              <a:spcAft>
                <a:spcPts val="115"/>
              </a:spcAft>
              <a:buFontTx/>
              <a:buChar char="-"/>
            </a:pPr>
            <a:r>
              <a:rPr lang="en-US" dirty="0"/>
              <a:t>Lack of fine-grained insights (e.g., does a math problem require more language understanding or reasoning?).</a:t>
            </a:r>
          </a:p>
          <a:p>
            <a:pPr>
              <a:spcBef>
                <a:spcPts val="115"/>
              </a:spcBef>
              <a:spcAft>
                <a:spcPts val="115"/>
              </a:spcAft>
            </a:pPr>
            <a:endParaRPr lang="en-US" dirty="0"/>
          </a:p>
          <a:p>
            <a:pPr>
              <a:spcBef>
                <a:spcPts val="115"/>
              </a:spcBef>
              <a:spcAft>
                <a:spcPts val="115"/>
              </a:spcAft>
            </a:pPr>
            <a:r>
              <a:rPr lang="en-US" dirty="0"/>
              <a:t>Related efforts: </a:t>
            </a:r>
          </a:p>
          <a:p>
            <a:pPr>
              <a:spcBef>
                <a:spcPts val="115"/>
              </a:spcBef>
              <a:spcAft>
                <a:spcPts val="115"/>
              </a:spcAft>
            </a:pPr>
            <a:r>
              <a:rPr lang="en-US" dirty="0"/>
              <a:t>- DyVal and </a:t>
            </a:r>
            <a:r>
              <a:rPr lang="en-US" dirty="0" err="1"/>
              <a:t>NPHardEval</a:t>
            </a:r>
            <a:r>
              <a:rPr lang="en-US" dirty="0"/>
              <a:t> dynamically create test questions but not as flexible for all tasks.</a:t>
            </a:r>
          </a:p>
          <a:p>
            <a:pPr>
              <a:spcBef>
                <a:spcPts val="115"/>
              </a:spcBef>
              <a:spcAft>
                <a:spcPts val="115"/>
              </a:spcAft>
            </a:pPr>
            <a:endParaRPr lang="en-US" dirty="0"/>
          </a:p>
          <a:p>
            <a:pPr>
              <a:spcBef>
                <a:spcPts val="115"/>
              </a:spcBef>
              <a:spcAft>
                <a:spcPts val="115"/>
              </a:spcAft>
            </a:pPr>
            <a:r>
              <a:rPr lang="en-US" dirty="0"/>
              <a:t>Contribution: </a:t>
            </a:r>
          </a:p>
          <a:p>
            <a:pPr>
              <a:spcBef>
                <a:spcPts val="115"/>
              </a:spcBef>
              <a:spcAft>
                <a:spcPts val="115"/>
              </a:spcAft>
            </a:pPr>
            <a:r>
              <a:rPr lang="en-US" dirty="0"/>
              <a:t>- Meta Probing Agents (MPA) generalize this by dynamically creating diverse evaluation problems, inspired by psychometrics.</a:t>
            </a:r>
            <a:endParaRPr lang="en-IN" dirty="0"/>
          </a:p>
        </p:txBody>
      </p:sp>
    </p:spTree>
    <p:extLst>
      <p:ext uri="{BB962C8B-B14F-4D97-AF65-F5344CB8AC3E}">
        <p14:creationId xmlns:p14="http://schemas.microsoft.com/office/powerpoint/2010/main" val="26339207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1218C-0580-72B8-48BB-0A0F484A074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894771C-D6E4-956F-4EF2-97BD967C5E98}"/>
              </a:ext>
            </a:extLst>
          </p:cNvPr>
          <p:cNvSpPr txBox="1"/>
          <p:nvPr/>
        </p:nvSpPr>
        <p:spPr>
          <a:xfrm>
            <a:off x="348342" y="228600"/>
            <a:ext cx="8089009" cy="369332"/>
          </a:xfrm>
          <a:prstGeom prst="rect">
            <a:avLst/>
          </a:prstGeom>
          <a:noFill/>
        </p:spPr>
        <p:txBody>
          <a:bodyPr wrap="none" rtlCol="0">
            <a:spAutoFit/>
          </a:bodyPr>
          <a:lstStyle/>
          <a:p>
            <a:r>
              <a:rPr lang="en-US" dirty="0"/>
              <a:t>Dynamic Evaluation of Large Language Models by Meta Probing Agents – DyVal 2</a:t>
            </a:r>
            <a:endParaRPr lang="en-IN" dirty="0"/>
          </a:p>
        </p:txBody>
      </p:sp>
      <p:sp>
        <p:nvSpPr>
          <p:cNvPr id="4" name="TextBox 3">
            <a:extLst>
              <a:ext uri="{FF2B5EF4-FFF2-40B4-BE49-F238E27FC236}">
                <a16:creationId xmlns:a16="http://schemas.microsoft.com/office/drawing/2014/main" id="{073A3ECF-511E-B31E-62C7-26399854A4F9}"/>
              </a:ext>
            </a:extLst>
          </p:cNvPr>
          <p:cNvSpPr txBox="1"/>
          <p:nvPr/>
        </p:nvSpPr>
        <p:spPr>
          <a:xfrm>
            <a:off x="303164" y="915347"/>
            <a:ext cx="3632643" cy="4729500"/>
          </a:xfrm>
          <a:prstGeom prst="rect">
            <a:avLst/>
          </a:prstGeom>
          <a:noFill/>
        </p:spPr>
        <p:txBody>
          <a:bodyPr wrap="square">
            <a:spAutoFit/>
          </a:bodyPr>
          <a:lstStyle/>
          <a:p>
            <a:pPr>
              <a:spcBef>
                <a:spcPts val="115"/>
              </a:spcBef>
              <a:spcAft>
                <a:spcPts val="115"/>
              </a:spcAft>
            </a:pPr>
            <a:r>
              <a:rPr lang="en-US" dirty="0"/>
              <a:t>Method Overview</a:t>
            </a:r>
          </a:p>
          <a:p>
            <a:pPr marL="285750" indent="-285750">
              <a:spcBef>
                <a:spcPts val="115"/>
              </a:spcBef>
              <a:spcAft>
                <a:spcPts val="115"/>
              </a:spcAft>
              <a:buFontTx/>
              <a:buChar char="-"/>
            </a:pPr>
            <a:r>
              <a:rPr lang="en-US" dirty="0"/>
              <a:t>Challenges: Need a general principle for generating evaluation samples and need it to be </a:t>
            </a:r>
            <a:r>
              <a:rPr lang="en-US" dirty="0" err="1"/>
              <a:t>finegrained</a:t>
            </a:r>
            <a:r>
              <a:rPr lang="en-US" dirty="0"/>
              <a:t> yet atomic.</a:t>
            </a:r>
          </a:p>
          <a:p>
            <a:pPr marL="285750" indent="-285750">
              <a:spcBef>
                <a:spcPts val="115"/>
              </a:spcBef>
              <a:spcAft>
                <a:spcPts val="115"/>
              </a:spcAft>
              <a:buFontTx/>
              <a:buChar char="-"/>
            </a:pPr>
            <a:r>
              <a:rPr lang="en-US" dirty="0"/>
              <a:t>Approach: Use LLMs as agents to transform original benchmark questions.</a:t>
            </a:r>
          </a:p>
          <a:p>
            <a:pPr marL="285750" indent="-285750">
              <a:spcBef>
                <a:spcPts val="115"/>
              </a:spcBef>
              <a:spcAft>
                <a:spcPts val="115"/>
              </a:spcAft>
              <a:buFontTx/>
              <a:buChar char="-"/>
            </a:pPr>
            <a:endParaRPr lang="en-US" dirty="0"/>
          </a:p>
          <a:p>
            <a:pPr>
              <a:spcBef>
                <a:spcPts val="115"/>
              </a:spcBef>
              <a:spcAft>
                <a:spcPts val="115"/>
              </a:spcAft>
            </a:pPr>
            <a:r>
              <a:rPr lang="en-US" dirty="0"/>
              <a:t>MPA Workflow</a:t>
            </a:r>
          </a:p>
          <a:p>
            <a:pPr marL="285750" indent="-285750">
              <a:spcBef>
                <a:spcPts val="115"/>
              </a:spcBef>
              <a:spcAft>
                <a:spcPts val="115"/>
              </a:spcAft>
              <a:buFontTx/>
              <a:buChar char="-"/>
            </a:pPr>
            <a:r>
              <a:rPr lang="en-US" dirty="0"/>
              <a:t>Take a question from a dataset.</a:t>
            </a:r>
          </a:p>
          <a:p>
            <a:pPr marL="285750" indent="-285750">
              <a:spcBef>
                <a:spcPts val="115"/>
              </a:spcBef>
              <a:spcAft>
                <a:spcPts val="115"/>
              </a:spcAft>
              <a:buFontTx/>
              <a:buChar char="-"/>
            </a:pPr>
            <a:r>
              <a:rPr lang="en-US" dirty="0"/>
              <a:t>A probing agent generates a new version using a principle.</a:t>
            </a:r>
          </a:p>
          <a:p>
            <a:pPr marL="285750" indent="-285750">
              <a:spcBef>
                <a:spcPts val="115"/>
              </a:spcBef>
              <a:spcAft>
                <a:spcPts val="115"/>
              </a:spcAft>
              <a:buFontTx/>
              <a:buChar char="-"/>
            </a:pPr>
            <a:r>
              <a:rPr lang="en-US" dirty="0"/>
              <a:t>A judge agent checks validity and consistency.</a:t>
            </a:r>
          </a:p>
          <a:p>
            <a:pPr marL="285750" indent="-285750">
              <a:spcBef>
                <a:spcPts val="115"/>
              </a:spcBef>
              <a:spcAft>
                <a:spcPts val="115"/>
              </a:spcAft>
              <a:buFontTx/>
              <a:buChar char="-"/>
            </a:pPr>
            <a:r>
              <a:rPr lang="en-US" dirty="0"/>
              <a:t>If invalid → regenerate.</a:t>
            </a:r>
          </a:p>
        </p:txBody>
      </p:sp>
      <p:pic>
        <p:nvPicPr>
          <p:cNvPr id="5" name="Picture 4">
            <a:extLst>
              <a:ext uri="{FF2B5EF4-FFF2-40B4-BE49-F238E27FC236}">
                <a16:creationId xmlns:a16="http://schemas.microsoft.com/office/drawing/2014/main" id="{8D57018E-AFC3-ADED-9DBA-C95E8717B2FD}"/>
              </a:ext>
            </a:extLst>
          </p:cNvPr>
          <p:cNvPicPr>
            <a:picLocks noChangeAspect="1"/>
          </p:cNvPicPr>
          <p:nvPr/>
        </p:nvPicPr>
        <p:blipFill>
          <a:blip r:embed="rId2"/>
          <a:stretch>
            <a:fillRect/>
          </a:stretch>
        </p:blipFill>
        <p:spPr>
          <a:xfrm>
            <a:off x="3935807" y="1158652"/>
            <a:ext cx="8193678" cy="4208004"/>
          </a:xfrm>
          <a:prstGeom prst="rect">
            <a:avLst/>
          </a:prstGeom>
        </p:spPr>
      </p:pic>
      <p:sp>
        <p:nvSpPr>
          <p:cNvPr id="7" name="TextBox 6">
            <a:extLst>
              <a:ext uri="{FF2B5EF4-FFF2-40B4-BE49-F238E27FC236}">
                <a16:creationId xmlns:a16="http://schemas.microsoft.com/office/drawing/2014/main" id="{7B193282-95B7-B598-5C5E-75E7F156B35A}"/>
              </a:ext>
            </a:extLst>
          </p:cNvPr>
          <p:cNvSpPr txBox="1"/>
          <p:nvPr/>
        </p:nvSpPr>
        <p:spPr>
          <a:xfrm>
            <a:off x="348342" y="5644847"/>
            <a:ext cx="11936016" cy="1213153"/>
          </a:xfrm>
          <a:prstGeom prst="rect">
            <a:avLst/>
          </a:prstGeom>
          <a:noFill/>
        </p:spPr>
        <p:txBody>
          <a:bodyPr wrap="square">
            <a:spAutoFit/>
          </a:bodyPr>
          <a:lstStyle/>
          <a:p>
            <a:pPr>
              <a:spcBef>
                <a:spcPts val="115"/>
              </a:spcBef>
              <a:spcAft>
                <a:spcPts val="115"/>
              </a:spcAft>
            </a:pPr>
            <a:r>
              <a:rPr lang="en-US" dirty="0"/>
              <a:t>Psychometric Principles (present in picture)</a:t>
            </a:r>
          </a:p>
          <a:p>
            <a:endParaRPr lang="en-US" dirty="0"/>
          </a:p>
          <a:p>
            <a:r>
              <a:rPr lang="en-US" dirty="0"/>
              <a:t>Human Verification</a:t>
            </a:r>
          </a:p>
          <a:p>
            <a:pPr marL="285750" indent="-285750">
              <a:buFontTx/>
              <a:buChar char="-"/>
            </a:pPr>
            <a:r>
              <a:rPr lang="en-US" dirty="0"/>
              <a:t>Experts checked MPA’s generated questions. Found 94–97% equivalence and correctness, validating the method.</a:t>
            </a:r>
            <a:endParaRPr lang="en-IN" dirty="0"/>
          </a:p>
        </p:txBody>
      </p:sp>
    </p:spTree>
    <p:extLst>
      <p:ext uri="{BB962C8B-B14F-4D97-AF65-F5344CB8AC3E}">
        <p14:creationId xmlns:p14="http://schemas.microsoft.com/office/powerpoint/2010/main" val="6146220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6A0C2-C08F-2A70-23F2-993B75748F2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49D1FAB-DEF4-4903-8E35-CD045E0F2FCD}"/>
              </a:ext>
            </a:extLst>
          </p:cNvPr>
          <p:cNvSpPr txBox="1"/>
          <p:nvPr/>
        </p:nvSpPr>
        <p:spPr>
          <a:xfrm>
            <a:off x="348342" y="228600"/>
            <a:ext cx="8089009" cy="369332"/>
          </a:xfrm>
          <a:prstGeom prst="rect">
            <a:avLst/>
          </a:prstGeom>
          <a:noFill/>
        </p:spPr>
        <p:txBody>
          <a:bodyPr wrap="none" rtlCol="0">
            <a:spAutoFit/>
          </a:bodyPr>
          <a:lstStyle/>
          <a:p>
            <a:r>
              <a:rPr lang="en-US" dirty="0"/>
              <a:t>Dynamic Evaluation of Large Language Models by Meta Probing Agents – DyVal 2</a:t>
            </a:r>
            <a:endParaRPr lang="en-IN" dirty="0"/>
          </a:p>
        </p:txBody>
      </p:sp>
      <p:sp>
        <p:nvSpPr>
          <p:cNvPr id="4" name="TextBox 3">
            <a:extLst>
              <a:ext uri="{FF2B5EF4-FFF2-40B4-BE49-F238E27FC236}">
                <a16:creationId xmlns:a16="http://schemas.microsoft.com/office/drawing/2014/main" id="{1B342168-0421-F14A-FA5A-DCDC2058E706}"/>
              </a:ext>
            </a:extLst>
          </p:cNvPr>
          <p:cNvSpPr txBox="1"/>
          <p:nvPr/>
        </p:nvSpPr>
        <p:spPr>
          <a:xfrm>
            <a:off x="108856" y="868740"/>
            <a:ext cx="8795658" cy="4247317"/>
          </a:xfrm>
          <a:prstGeom prst="rect">
            <a:avLst/>
          </a:prstGeom>
          <a:noFill/>
        </p:spPr>
        <p:txBody>
          <a:bodyPr wrap="square">
            <a:spAutoFit/>
          </a:bodyPr>
          <a:lstStyle/>
          <a:p>
            <a:r>
              <a:rPr lang="en-IN" dirty="0"/>
              <a:t>Experiments</a:t>
            </a:r>
          </a:p>
          <a:p>
            <a:endParaRPr lang="en-IN" dirty="0"/>
          </a:p>
          <a:p>
            <a:r>
              <a:rPr lang="en-IN" dirty="0"/>
              <a:t>Setup</a:t>
            </a:r>
          </a:p>
          <a:p>
            <a:pPr marL="285750" indent="-285750">
              <a:buFontTx/>
              <a:buChar char="-"/>
            </a:pPr>
            <a:r>
              <a:rPr lang="en-IN" dirty="0"/>
              <a:t>Datasets: MMLU, ARC-C (science), GSM8K (math), BBH (hard reasoning).</a:t>
            </a:r>
          </a:p>
          <a:p>
            <a:pPr marL="285750" indent="-285750">
              <a:buFontTx/>
              <a:buChar char="-"/>
            </a:pPr>
            <a:r>
              <a:rPr lang="en-IN" dirty="0"/>
              <a:t>Models: GPT-4-Turbo, GPT-3.5-Turbo, Gemini-Pro, Llama2-70B, Yi-34B, Mixtral-8x7B.</a:t>
            </a:r>
          </a:p>
          <a:p>
            <a:pPr marL="285750" indent="-285750">
              <a:buFontTx/>
              <a:buChar char="-"/>
            </a:pPr>
            <a:r>
              <a:rPr lang="en-IN" dirty="0"/>
              <a:t>Agents: GPT-4-Turbo as probing and judging agent.</a:t>
            </a:r>
          </a:p>
          <a:p>
            <a:endParaRPr lang="en-IN" dirty="0"/>
          </a:p>
          <a:p>
            <a:r>
              <a:rPr lang="en-IN" dirty="0"/>
              <a:t>Results:</a:t>
            </a:r>
          </a:p>
          <a:p>
            <a:endParaRPr lang="en-IN" dirty="0"/>
          </a:p>
          <a:p>
            <a:pPr marL="285750" indent="-285750">
              <a:buFontTx/>
              <a:buChar char="-"/>
            </a:pPr>
            <a:r>
              <a:rPr lang="en-US" dirty="0"/>
              <a:t>All models’ performance dropped on MPA-generated benchmarks. Example: GPT-4-Turbo dropped 15.7% on MMLU.</a:t>
            </a:r>
          </a:p>
          <a:p>
            <a:pPr marL="285750" indent="-285750">
              <a:buFontTx/>
              <a:buChar char="-"/>
            </a:pPr>
            <a:r>
              <a:rPr lang="en-US" dirty="0"/>
              <a:t>Knowledge-heavy datasets (MMLU, ARC-C) showed the steepest decline (further evidence for contamination)</a:t>
            </a:r>
          </a:p>
          <a:p>
            <a:pPr marL="285750" indent="-285750">
              <a:buFontTx/>
              <a:buChar char="-"/>
            </a:pPr>
            <a:r>
              <a:rPr lang="en-US" dirty="0"/>
              <a:t>Open-source models show higher OT/PF rates than GPT-4, suggesting they are more susceptible to contamination from public datasets.</a:t>
            </a:r>
            <a:endParaRPr lang="en-IN" dirty="0"/>
          </a:p>
        </p:txBody>
      </p:sp>
      <p:pic>
        <p:nvPicPr>
          <p:cNvPr id="7" name="Picture 6">
            <a:extLst>
              <a:ext uri="{FF2B5EF4-FFF2-40B4-BE49-F238E27FC236}">
                <a16:creationId xmlns:a16="http://schemas.microsoft.com/office/drawing/2014/main" id="{08250A89-C2CA-E895-9D0C-C12C1E032D57}"/>
              </a:ext>
            </a:extLst>
          </p:cNvPr>
          <p:cNvPicPr>
            <a:picLocks noChangeAspect="1"/>
          </p:cNvPicPr>
          <p:nvPr/>
        </p:nvPicPr>
        <p:blipFill>
          <a:blip r:embed="rId2"/>
          <a:stretch>
            <a:fillRect/>
          </a:stretch>
        </p:blipFill>
        <p:spPr>
          <a:xfrm>
            <a:off x="583043" y="5218722"/>
            <a:ext cx="11356927" cy="1673185"/>
          </a:xfrm>
          <a:prstGeom prst="rect">
            <a:avLst/>
          </a:prstGeom>
        </p:spPr>
      </p:pic>
      <p:pic>
        <p:nvPicPr>
          <p:cNvPr id="9" name="Picture 8">
            <a:extLst>
              <a:ext uri="{FF2B5EF4-FFF2-40B4-BE49-F238E27FC236}">
                <a16:creationId xmlns:a16="http://schemas.microsoft.com/office/drawing/2014/main" id="{16C69335-A808-D2D8-9B21-61D6D58D1C64}"/>
              </a:ext>
            </a:extLst>
          </p:cNvPr>
          <p:cNvPicPr>
            <a:picLocks noChangeAspect="1"/>
          </p:cNvPicPr>
          <p:nvPr/>
        </p:nvPicPr>
        <p:blipFill>
          <a:blip r:embed="rId3"/>
          <a:stretch>
            <a:fillRect/>
          </a:stretch>
        </p:blipFill>
        <p:spPr>
          <a:xfrm>
            <a:off x="8803547" y="2606807"/>
            <a:ext cx="3388453" cy="2422164"/>
          </a:xfrm>
          <a:prstGeom prst="rect">
            <a:avLst/>
          </a:prstGeom>
        </p:spPr>
      </p:pic>
    </p:spTree>
    <p:extLst>
      <p:ext uri="{BB962C8B-B14F-4D97-AF65-F5344CB8AC3E}">
        <p14:creationId xmlns:p14="http://schemas.microsoft.com/office/powerpoint/2010/main" val="30110428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C2503D-CC12-EB9B-81D5-8A9888EBC9A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985BAB6-7E1E-1497-D6F2-9ECCFFE123FA}"/>
              </a:ext>
            </a:extLst>
          </p:cNvPr>
          <p:cNvSpPr txBox="1"/>
          <p:nvPr/>
        </p:nvSpPr>
        <p:spPr>
          <a:xfrm>
            <a:off x="348342" y="228600"/>
            <a:ext cx="8089009" cy="369332"/>
          </a:xfrm>
          <a:prstGeom prst="rect">
            <a:avLst/>
          </a:prstGeom>
          <a:noFill/>
        </p:spPr>
        <p:txBody>
          <a:bodyPr wrap="none" rtlCol="0">
            <a:spAutoFit/>
          </a:bodyPr>
          <a:lstStyle/>
          <a:p>
            <a:r>
              <a:rPr lang="en-US" dirty="0"/>
              <a:t>Dynamic Evaluation of Large Language Models by Meta Probing Agents – DyVal 2</a:t>
            </a:r>
            <a:endParaRPr lang="en-IN" dirty="0"/>
          </a:p>
        </p:txBody>
      </p:sp>
      <p:sp>
        <p:nvSpPr>
          <p:cNvPr id="4" name="TextBox 3">
            <a:extLst>
              <a:ext uri="{FF2B5EF4-FFF2-40B4-BE49-F238E27FC236}">
                <a16:creationId xmlns:a16="http://schemas.microsoft.com/office/drawing/2014/main" id="{0666831D-5FA5-93BA-CD08-F5AA7581D0B7}"/>
              </a:ext>
            </a:extLst>
          </p:cNvPr>
          <p:cNvSpPr txBox="1"/>
          <p:nvPr/>
        </p:nvSpPr>
        <p:spPr>
          <a:xfrm>
            <a:off x="348342" y="1173539"/>
            <a:ext cx="11201402" cy="4001095"/>
          </a:xfrm>
          <a:prstGeom prst="rect">
            <a:avLst/>
          </a:prstGeom>
          <a:noFill/>
        </p:spPr>
        <p:txBody>
          <a:bodyPr wrap="square">
            <a:spAutoFit/>
          </a:bodyPr>
          <a:lstStyle/>
          <a:p>
            <a:pPr>
              <a:spcBef>
                <a:spcPts val="115"/>
              </a:spcBef>
              <a:spcAft>
                <a:spcPts val="115"/>
              </a:spcAft>
            </a:pPr>
            <a:r>
              <a:rPr lang="en-IN" dirty="0"/>
              <a:t>(Additional results and multifaceted analysis highlighted in paper)</a:t>
            </a:r>
          </a:p>
          <a:p>
            <a:pPr marL="285750" indent="-285750">
              <a:spcBef>
                <a:spcPts val="115"/>
              </a:spcBef>
              <a:spcAft>
                <a:spcPts val="115"/>
              </a:spcAft>
              <a:buFontTx/>
              <a:buChar char="-"/>
            </a:pPr>
            <a:endParaRPr lang="en-IN" dirty="0"/>
          </a:p>
          <a:p>
            <a:pPr>
              <a:spcBef>
                <a:spcPts val="115"/>
              </a:spcBef>
              <a:spcAft>
                <a:spcPts val="115"/>
              </a:spcAft>
            </a:pPr>
            <a:endParaRPr lang="en-IN" dirty="0"/>
          </a:p>
          <a:p>
            <a:pPr>
              <a:spcBef>
                <a:spcPts val="115"/>
              </a:spcBef>
              <a:spcAft>
                <a:spcPts val="115"/>
              </a:spcAft>
            </a:pPr>
            <a:r>
              <a:rPr lang="en-IN" dirty="0"/>
              <a:t>MPA as Data Augmentation</a:t>
            </a:r>
          </a:p>
          <a:p>
            <a:pPr marL="285750" indent="-285750">
              <a:spcBef>
                <a:spcPts val="115"/>
              </a:spcBef>
              <a:spcAft>
                <a:spcPts val="115"/>
              </a:spcAft>
              <a:buFontTx/>
              <a:buChar char="-"/>
            </a:pPr>
            <a:r>
              <a:rPr lang="en-IN" dirty="0"/>
              <a:t>Fine-tuned GPT-3.5-Turbo with MPA-generated data.</a:t>
            </a:r>
          </a:p>
          <a:p>
            <a:pPr marL="285750" indent="-285750">
              <a:spcBef>
                <a:spcPts val="115"/>
              </a:spcBef>
              <a:spcAft>
                <a:spcPts val="115"/>
              </a:spcAft>
              <a:buFontTx/>
              <a:buChar char="-"/>
            </a:pPr>
            <a:r>
              <a:rPr lang="en-IN" dirty="0"/>
              <a:t>Result: ~2% accuracy improvement on both MMLU and ARC-C</a:t>
            </a:r>
          </a:p>
          <a:p>
            <a:pPr marL="285750" indent="-285750">
              <a:spcBef>
                <a:spcPts val="115"/>
              </a:spcBef>
              <a:spcAft>
                <a:spcPts val="115"/>
              </a:spcAft>
              <a:buFontTx/>
              <a:buChar char="-"/>
            </a:pPr>
            <a:r>
              <a:rPr lang="en-IN" dirty="0"/>
              <a:t>Shows MPA can enhance training datasets, not just evaluation.</a:t>
            </a:r>
          </a:p>
          <a:p>
            <a:pPr marL="285750" indent="-285750">
              <a:spcBef>
                <a:spcPts val="115"/>
              </a:spcBef>
              <a:spcAft>
                <a:spcPts val="115"/>
              </a:spcAft>
              <a:buFontTx/>
              <a:buChar char="-"/>
            </a:pPr>
            <a:endParaRPr lang="en-IN" dirty="0"/>
          </a:p>
          <a:p>
            <a:pPr>
              <a:spcBef>
                <a:spcPts val="115"/>
              </a:spcBef>
              <a:spcAft>
                <a:spcPts val="115"/>
              </a:spcAft>
            </a:pPr>
            <a:endParaRPr lang="en-IN" dirty="0"/>
          </a:p>
          <a:p>
            <a:pPr>
              <a:spcBef>
                <a:spcPts val="115"/>
              </a:spcBef>
              <a:spcAft>
                <a:spcPts val="115"/>
              </a:spcAft>
            </a:pPr>
            <a:r>
              <a:rPr lang="en-IN" dirty="0"/>
              <a:t>Error Analysis:</a:t>
            </a:r>
          </a:p>
          <a:p>
            <a:pPr marL="285750" indent="-285750">
              <a:spcBef>
                <a:spcPts val="115"/>
              </a:spcBef>
              <a:spcAft>
                <a:spcPts val="115"/>
              </a:spcAft>
              <a:buFontTx/>
              <a:buChar char="-"/>
            </a:pPr>
            <a:r>
              <a:rPr lang="en-IN" dirty="0"/>
              <a:t>LU errors: misunderstanding question intent or failing format.</a:t>
            </a:r>
          </a:p>
          <a:p>
            <a:pPr marL="285750" indent="-285750">
              <a:spcBef>
                <a:spcPts val="115"/>
              </a:spcBef>
              <a:spcAft>
                <a:spcPts val="115"/>
              </a:spcAft>
              <a:buFontTx/>
              <a:buChar char="-"/>
            </a:pPr>
            <a:r>
              <a:rPr lang="en-IN" dirty="0"/>
              <a:t>PS errors: calculation mistakes.</a:t>
            </a:r>
          </a:p>
          <a:p>
            <a:pPr marL="285750" indent="-285750">
              <a:spcBef>
                <a:spcPts val="115"/>
              </a:spcBef>
              <a:spcAft>
                <a:spcPts val="115"/>
              </a:spcAft>
              <a:buFontTx/>
              <a:buChar char="-"/>
            </a:pPr>
            <a:r>
              <a:rPr lang="en-IN" dirty="0"/>
              <a:t>DK errors: struggled with professional law, moral scenarios, and psychology.</a:t>
            </a:r>
          </a:p>
        </p:txBody>
      </p:sp>
    </p:spTree>
    <p:extLst>
      <p:ext uri="{BB962C8B-B14F-4D97-AF65-F5344CB8AC3E}">
        <p14:creationId xmlns:p14="http://schemas.microsoft.com/office/powerpoint/2010/main" val="33805019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37C4A0-BC3F-A5A6-F38F-29B6DA24E42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604F5EF-D08C-46DE-ED35-859E56AA7E2E}"/>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F07DC422-B71D-51A6-EE03-6E4DA040123A}"/>
              </a:ext>
            </a:extLst>
          </p:cNvPr>
          <p:cNvSpPr txBox="1"/>
          <p:nvPr/>
        </p:nvSpPr>
        <p:spPr>
          <a:xfrm>
            <a:off x="348342" y="1173539"/>
            <a:ext cx="11201402" cy="3416320"/>
          </a:xfrm>
          <a:prstGeom prst="rect">
            <a:avLst/>
          </a:prstGeom>
          <a:noFill/>
        </p:spPr>
        <p:txBody>
          <a:bodyPr wrap="square">
            <a:spAutoFit/>
          </a:bodyPr>
          <a:lstStyle/>
          <a:p>
            <a:r>
              <a:rPr lang="en-US" dirty="0"/>
              <a:t>Introduction and main contributions</a:t>
            </a:r>
          </a:p>
          <a:p>
            <a:endParaRPr lang="en-US" dirty="0"/>
          </a:p>
          <a:p>
            <a:r>
              <a:rPr lang="en-US" dirty="0"/>
              <a:t>Fairness benchmarks rely on datasets, but little work has examined the datasets themselves.</a:t>
            </a:r>
          </a:p>
          <a:p>
            <a:endParaRPr lang="en-US" dirty="0"/>
          </a:p>
          <a:p>
            <a:r>
              <a:rPr lang="en-US" dirty="0"/>
              <a:t>Main contributions</a:t>
            </a:r>
          </a:p>
          <a:p>
            <a:pPr marL="285750" indent="-285750">
              <a:buFontTx/>
              <a:buChar char="-"/>
            </a:pPr>
            <a:r>
              <a:rPr lang="en-US" dirty="0"/>
              <a:t>Unified taxonomy to organize fairness datasets.</a:t>
            </a:r>
          </a:p>
          <a:p>
            <a:pPr marL="285750" indent="-285750">
              <a:buFontTx/>
              <a:buChar char="-"/>
            </a:pPr>
            <a:r>
              <a:rPr lang="en-US" dirty="0"/>
              <a:t>Framework for dataset-level bias analysis.</a:t>
            </a:r>
          </a:p>
          <a:p>
            <a:pPr marL="285750" indent="-285750">
              <a:buFontTx/>
              <a:buChar char="-"/>
            </a:pPr>
            <a:r>
              <a:rPr lang="en-US" dirty="0"/>
              <a:t>Findings across 16 benchmarks showing hidden demographic disparities.</a:t>
            </a:r>
          </a:p>
          <a:p>
            <a:pPr marL="285750" indent="-285750">
              <a:buFontTx/>
              <a:buChar char="-"/>
            </a:pPr>
            <a:r>
              <a:rPr lang="en-US" dirty="0"/>
              <a:t>Practical guidance for choosing/using datasets.</a:t>
            </a:r>
          </a:p>
          <a:p>
            <a:pPr marL="285750" indent="-285750">
              <a:buFontTx/>
              <a:buChar char="-"/>
            </a:pPr>
            <a:r>
              <a:rPr lang="en-US" dirty="0"/>
              <a:t>Call for new, diverse benchmarks.</a:t>
            </a:r>
          </a:p>
          <a:p>
            <a:endParaRPr lang="en-US" dirty="0"/>
          </a:p>
          <a:p>
            <a:r>
              <a:rPr lang="en-US" dirty="0"/>
              <a:t>Goal: enable better evaluation, reproducibility, and transparency in fairness research.</a:t>
            </a:r>
          </a:p>
        </p:txBody>
      </p:sp>
    </p:spTree>
    <p:extLst>
      <p:ext uri="{BB962C8B-B14F-4D97-AF65-F5344CB8AC3E}">
        <p14:creationId xmlns:p14="http://schemas.microsoft.com/office/powerpoint/2010/main" val="39763567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2C5D4F-4CA9-DD32-E5CB-80EBB6BE14F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6299BCE-52A0-770B-E33C-05FFE3422906}"/>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E75D5719-75B0-FC4C-916A-B460C8802746}"/>
              </a:ext>
            </a:extLst>
          </p:cNvPr>
          <p:cNvSpPr txBox="1"/>
          <p:nvPr/>
        </p:nvSpPr>
        <p:spPr>
          <a:xfrm>
            <a:off x="348342" y="1173539"/>
            <a:ext cx="11201402" cy="5355312"/>
          </a:xfrm>
          <a:prstGeom prst="rect">
            <a:avLst/>
          </a:prstGeom>
          <a:noFill/>
        </p:spPr>
        <p:txBody>
          <a:bodyPr wrap="square">
            <a:spAutoFit/>
          </a:bodyPr>
          <a:lstStyle/>
          <a:p>
            <a:r>
              <a:rPr lang="en-IN" dirty="0"/>
              <a:t>Taxonomy and Analysis Methodology</a:t>
            </a:r>
          </a:p>
          <a:p>
            <a:endParaRPr lang="en-IN" dirty="0"/>
          </a:p>
          <a:p>
            <a:r>
              <a:rPr lang="en-IN" dirty="0"/>
              <a:t>Dataset Search Strategy</a:t>
            </a:r>
          </a:p>
          <a:p>
            <a:r>
              <a:rPr lang="en-IN" dirty="0"/>
              <a:t>Looked in IEEE, ACM, Scopus, Google Scholar.</a:t>
            </a:r>
          </a:p>
          <a:p>
            <a:r>
              <a:rPr lang="en-IN" dirty="0"/>
              <a:t>Keywords: “fairness datasets,” “bias,” “discrimination,” “language models.”</a:t>
            </a:r>
          </a:p>
          <a:p>
            <a:r>
              <a:rPr lang="en-IN" dirty="0"/>
              <a:t>Focused on top conferences (ACL, EMNLP, NAACL, </a:t>
            </a:r>
            <a:r>
              <a:rPr lang="en-IN" dirty="0" err="1"/>
              <a:t>FAccT</a:t>
            </a:r>
            <a:r>
              <a:rPr lang="en-IN" dirty="0"/>
              <a:t>).</a:t>
            </a:r>
          </a:p>
          <a:p>
            <a:endParaRPr lang="en-IN" dirty="0"/>
          </a:p>
          <a:p>
            <a:r>
              <a:rPr lang="en-IN" dirty="0"/>
              <a:t>Inclusion Criteria</a:t>
            </a:r>
          </a:p>
          <a:p>
            <a:r>
              <a:rPr lang="en-IN" dirty="0"/>
              <a:t>Dataset must:</a:t>
            </a:r>
          </a:p>
          <a:p>
            <a:pPr lvl="1"/>
            <a:r>
              <a:rPr lang="en-IN" dirty="0"/>
              <a:t>Be designed for fairness evaluation.</a:t>
            </a:r>
          </a:p>
          <a:p>
            <a:pPr lvl="1"/>
            <a:r>
              <a:rPr lang="en-IN" dirty="0"/>
              <a:t>Be transparent (documentation, construction details).</a:t>
            </a:r>
          </a:p>
          <a:p>
            <a:pPr lvl="1"/>
            <a:r>
              <a:rPr lang="en-IN" dirty="0"/>
              <a:t>Be used in peer-reviewed research.</a:t>
            </a:r>
          </a:p>
          <a:p>
            <a:pPr lvl="1"/>
            <a:r>
              <a:rPr lang="en-IN" dirty="0"/>
              <a:t>Be reproducible.</a:t>
            </a:r>
          </a:p>
          <a:p>
            <a:endParaRPr lang="en-IN" dirty="0"/>
          </a:p>
          <a:p>
            <a:r>
              <a:rPr lang="en-IN" dirty="0"/>
              <a:t>Exclusion Criteria</a:t>
            </a:r>
          </a:p>
          <a:p>
            <a:r>
              <a:rPr lang="en-IN" dirty="0"/>
              <a:t>Removed datasets if fairness was secondary, documentation unclear, or unrelated to LMs.</a:t>
            </a:r>
          </a:p>
          <a:p>
            <a:endParaRPr lang="en-IN" dirty="0"/>
          </a:p>
          <a:p>
            <a:r>
              <a:rPr lang="en-IN" dirty="0"/>
              <a:t>Result</a:t>
            </a:r>
          </a:p>
          <a:p>
            <a:r>
              <a:rPr lang="en-IN" dirty="0"/>
              <a:t>From 137 candidates → 16 datasets selected.</a:t>
            </a:r>
          </a:p>
        </p:txBody>
      </p:sp>
    </p:spTree>
    <p:extLst>
      <p:ext uri="{BB962C8B-B14F-4D97-AF65-F5344CB8AC3E}">
        <p14:creationId xmlns:p14="http://schemas.microsoft.com/office/powerpoint/2010/main" val="477938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BC679-3734-CA2C-159A-C7DF8E5E496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7C4FE92-0701-FEE6-818B-2499F153A3E3}"/>
              </a:ext>
            </a:extLst>
          </p:cNvPr>
          <p:cNvSpPr txBox="1"/>
          <p:nvPr/>
        </p:nvSpPr>
        <p:spPr>
          <a:xfrm>
            <a:off x="348342" y="228600"/>
            <a:ext cx="9320565" cy="369332"/>
          </a:xfrm>
          <a:prstGeom prst="rect">
            <a:avLst/>
          </a:prstGeom>
          <a:noFill/>
        </p:spPr>
        <p:txBody>
          <a:bodyPr wrap="none" rtlCol="0">
            <a:spAutoFit/>
          </a:bodyPr>
          <a:lstStyle/>
          <a:p>
            <a:r>
              <a:rPr lang="en-IN" dirty="0"/>
              <a:t>Themis: A Reference-free NLG Evaluation Language Model with Flexibility and Interpretability</a:t>
            </a:r>
          </a:p>
        </p:txBody>
      </p:sp>
      <p:sp>
        <p:nvSpPr>
          <p:cNvPr id="3" name="TextBox 2">
            <a:extLst>
              <a:ext uri="{FF2B5EF4-FFF2-40B4-BE49-F238E27FC236}">
                <a16:creationId xmlns:a16="http://schemas.microsoft.com/office/drawing/2014/main" id="{E7372BF4-E504-6384-FF1D-5FC4A3D0DE05}"/>
              </a:ext>
            </a:extLst>
          </p:cNvPr>
          <p:cNvSpPr txBox="1"/>
          <p:nvPr/>
        </p:nvSpPr>
        <p:spPr>
          <a:xfrm>
            <a:off x="533400" y="1295400"/>
            <a:ext cx="11309314" cy="3895746"/>
          </a:xfrm>
          <a:prstGeom prst="rect">
            <a:avLst/>
          </a:prstGeom>
          <a:noFill/>
        </p:spPr>
        <p:txBody>
          <a:bodyPr wrap="none" rtlCol="0">
            <a:spAutoFit/>
          </a:bodyPr>
          <a:lstStyle/>
          <a:p>
            <a:pPr>
              <a:lnSpc>
                <a:spcPct val="200000"/>
              </a:lnSpc>
            </a:pPr>
            <a:r>
              <a:rPr lang="en-IN" dirty="0"/>
              <a:t>NLG-Eval Corpus</a:t>
            </a:r>
          </a:p>
          <a:p>
            <a:pPr marL="285750" indent="-285750">
              <a:lnSpc>
                <a:spcPct val="200000"/>
              </a:lnSpc>
              <a:buFontTx/>
              <a:buChar char="-"/>
            </a:pPr>
            <a:r>
              <a:rPr lang="en-IN" dirty="0"/>
              <a:t>Challenge: NLG evaluation datasets are sparse and scattered.</a:t>
            </a:r>
          </a:p>
          <a:p>
            <a:pPr marL="285750" indent="-285750">
              <a:lnSpc>
                <a:spcPct val="200000"/>
              </a:lnSpc>
              <a:buFontTx/>
              <a:buChar char="-"/>
            </a:pPr>
            <a:r>
              <a:rPr lang="en-IN" dirty="0"/>
              <a:t>Authors gather 58 datasets across 9 NLG tasks (e.g., summarization, story generation) totalling 0.5M samples.</a:t>
            </a:r>
          </a:p>
          <a:p>
            <a:pPr marL="285750" indent="-285750">
              <a:lnSpc>
                <a:spcPct val="200000"/>
              </a:lnSpc>
              <a:buFontTx/>
              <a:buChar char="-"/>
            </a:pPr>
            <a:r>
              <a:rPr lang="en-IN" dirty="0"/>
              <a:t>Evaluation aspects across datasets are standardized</a:t>
            </a:r>
          </a:p>
          <a:p>
            <a:pPr marL="285750" indent="-285750">
              <a:lnSpc>
                <a:spcPct val="200000"/>
              </a:lnSpc>
              <a:buFontTx/>
              <a:buChar char="-"/>
            </a:pPr>
            <a:r>
              <a:rPr lang="en-IN" dirty="0"/>
              <a:t>GPT4 annotations were also adding for each sample</a:t>
            </a:r>
          </a:p>
          <a:p>
            <a:pPr marL="285750" indent="-285750">
              <a:lnSpc>
                <a:spcPct val="200000"/>
              </a:lnSpc>
              <a:buFontTx/>
              <a:buChar char="-"/>
            </a:pPr>
            <a:endParaRPr lang="en-IN" dirty="0"/>
          </a:p>
          <a:p>
            <a:pPr>
              <a:lnSpc>
                <a:spcPct val="200000"/>
              </a:lnSpc>
            </a:pPr>
            <a:endParaRPr lang="en-IN" dirty="0"/>
          </a:p>
        </p:txBody>
      </p:sp>
      <p:pic>
        <p:nvPicPr>
          <p:cNvPr id="6" name="Picture 5">
            <a:extLst>
              <a:ext uri="{FF2B5EF4-FFF2-40B4-BE49-F238E27FC236}">
                <a16:creationId xmlns:a16="http://schemas.microsoft.com/office/drawing/2014/main" id="{AB21A340-20BF-3844-2AC0-04268CB10558}"/>
              </a:ext>
            </a:extLst>
          </p:cNvPr>
          <p:cNvPicPr>
            <a:picLocks noChangeAspect="1"/>
          </p:cNvPicPr>
          <p:nvPr/>
        </p:nvPicPr>
        <p:blipFill>
          <a:blip r:embed="rId2"/>
          <a:srcRect l="6072" t="28453" r="4089" b="18973"/>
          <a:stretch>
            <a:fillRect/>
          </a:stretch>
        </p:blipFill>
        <p:spPr>
          <a:xfrm>
            <a:off x="4288970" y="4777488"/>
            <a:ext cx="2841172" cy="413658"/>
          </a:xfrm>
          <a:prstGeom prst="rect">
            <a:avLst/>
          </a:prstGeom>
        </p:spPr>
      </p:pic>
      <p:sp>
        <p:nvSpPr>
          <p:cNvPr id="7" name="TextBox 6">
            <a:extLst>
              <a:ext uri="{FF2B5EF4-FFF2-40B4-BE49-F238E27FC236}">
                <a16:creationId xmlns:a16="http://schemas.microsoft.com/office/drawing/2014/main" id="{4EFD6AC3-F2C1-97A7-90E5-8BE478F1A895}"/>
              </a:ext>
            </a:extLst>
          </p:cNvPr>
          <p:cNvSpPr txBox="1"/>
          <p:nvPr/>
        </p:nvSpPr>
        <p:spPr>
          <a:xfrm>
            <a:off x="2090057" y="5191146"/>
            <a:ext cx="6956456" cy="646331"/>
          </a:xfrm>
          <a:prstGeom prst="rect">
            <a:avLst/>
          </a:prstGeom>
          <a:noFill/>
        </p:spPr>
        <p:txBody>
          <a:bodyPr wrap="none" rtlCol="0">
            <a:spAutoFit/>
          </a:bodyPr>
          <a:lstStyle/>
          <a:p>
            <a:r>
              <a:rPr lang="en-IN" dirty="0"/>
              <a:t>Formal definition of the evaluation process: </a:t>
            </a:r>
          </a:p>
          <a:p>
            <a:r>
              <a:rPr lang="en-IN" dirty="0"/>
              <a:t>s = score, a = analysis, t = output, i = input, r = references, c = criteria </a:t>
            </a:r>
          </a:p>
        </p:txBody>
      </p:sp>
    </p:spTree>
    <p:extLst>
      <p:ext uri="{BB962C8B-B14F-4D97-AF65-F5344CB8AC3E}">
        <p14:creationId xmlns:p14="http://schemas.microsoft.com/office/powerpoint/2010/main" val="19412320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F150EF-3F81-D0E4-A251-D67012E3132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C3DF80D-3E52-7F0B-B2C5-302F2CB279A3}"/>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C3E94F76-B22B-1C41-227F-E8B063783827}"/>
              </a:ext>
            </a:extLst>
          </p:cNvPr>
          <p:cNvSpPr txBox="1"/>
          <p:nvPr/>
        </p:nvSpPr>
        <p:spPr>
          <a:xfrm>
            <a:off x="348342" y="955825"/>
            <a:ext cx="11201402" cy="5078313"/>
          </a:xfrm>
          <a:prstGeom prst="rect">
            <a:avLst/>
          </a:prstGeom>
          <a:noFill/>
        </p:spPr>
        <p:txBody>
          <a:bodyPr wrap="square">
            <a:spAutoFit/>
          </a:bodyPr>
          <a:lstStyle/>
          <a:p>
            <a:r>
              <a:rPr lang="en-IN" dirty="0"/>
              <a:t>Taxonomy of Fairness Datasets</a:t>
            </a:r>
          </a:p>
          <a:p>
            <a:r>
              <a:rPr lang="en-IN" dirty="0"/>
              <a:t>Datasets classified along five dimensions: Structure, Source, Linguistic Coverage, Bias Typology</a:t>
            </a:r>
          </a:p>
          <a:p>
            <a:endParaRPr lang="en-IN" dirty="0"/>
          </a:p>
          <a:p>
            <a:r>
              <a:rPr lang="en-IN" dirty="0"/>
              <a:t>Structure</a:t>
            </a:r>
          </a:p>
          <a:p>
            <a:pPr marL="285750" indent="-285750">
              <a:buFontTx/>
              <a:buChar char="-"/>
            </a:pPr>
            <a:r>
              <a:rPr lang="en-IN" dirty="0"/>
              <a:t>Counterfactual datasets: minimal pairs, only identity terms change.</a:t>
            </a:r>
          </a:p>
          <a:p>
            <a:pPr marL="742950" lvl="1" indent="-285750">
              <a:buFontTx/>
              <a:buChar char="-"/>
            </a:pPr>
            <a:r>
              <a:rPr lang="en-IN" dirty="0"/>
              <a:t>Coreference Resolution (e.g., </a:t>
            </a:r>
            <a:r>
              <a:rPr lang="en-IN" i="1" dirty="0" err="1"/>
              <a:t>WinoBias</a:t>
            </a:r>
            <a:r>
              <a:rPr lang="en-IN" dirty="0"/>
              <a:t>, </a:t>
            </a:r>
            <a:r>
              <a:rPr lang="en-IN" i="1" dirty="0" err="1"/>
              <a:t>Winogender</a:t>
            </a:r>
            <a:r>
              <a:rPr lang="en-IN" dirty="0"/>
              <a:t>).</a:t>
            </a:r>
          </a:p>
          <a:p>
            <a:pPr marL="742950" lvl="1" indent="-285750">
              <a:buFontTx/>
              <a:buChar char="-"/>
            </a:pPr>
            <a:r>
              <a:rPr lang="en-IN" dirty="0"/>
              <a:t>Stereotype Association (e.g., </a:t>
            </a:r>
            <a:r>
              <a:rPr lang="en-IN" i="1" dirty="0" err="1"/>
              <a:t>CrowS</a:t>
            </a:r>
            <a:r>
              <a:rPr lang="en-IN" i="1" dirty="0"/>
              <a:t>-Pairs</a:t>
            </a:r>
            <a:r>
              <a:rPr lang="en-IN" dirty="0"/>
              <a:t>, </a:t>
            </a:r>
            <a:r>
              <a:rPr lang="en-IN" i="1" dirty="0" err="1"/>
              <a:t>StereoSet</a:t>
            </a:r>
            <a:r>
              <a:rPr lang="en-IN" dirty="0"/>
              <a:t>)</a:t>
            </a:r>
          </a:p>
          <a:p>
            <a:pPr marL="742950" lvl="1" indent="-285750">
              <a:buFontTx/>
              <a:buChar char="-"/>
            </a:pPr>
            <a:r>
              <a:rPr lang="en-IN" dirty="0"/>
              <a:t>Sentiment/Classification (e.g., </a:t>
            </a:r>
            <a:r>
              <a:rPr lang="en-IN" i="1" dirty="0"/>
              <a:t>Equity Evaluation Corpus</a:t>
            </a:r>
            <a:r>
              <a:rPr lang="en-IN" dirty="0"/>
              <a:t>).</a:t>
            </a:r>
          </a:p>
          <a:p>
            <a:pPr marL="285750" indent="-285750">
              <a:buFontTx/>
              <a:buChar char="-"/>
            </a:pPr>
            <a:endParaRPr lang="en-IN" dirty="0"/>
          </a:p>
          <a:p>
            <a:pPr marL="285750" indent="-285750">
              <a:buFontTx/>
              <a:buChar char="-"/>
            </a:pPr>
            <a:r>
              <a:rPr lang="en-IN" dirty="0"/>
              <a:t>Prompt-based datasets: model generates text from a prompt.</a:t>
            </a:r>
          </a:p>
          <a:p>
            <a:pPr marL="742950" lvl="1" indent="-285750">
              <a:buFontTx/>
              <a:buChar char="-"/>
            </a:pPr>
            <a:r>
              <a:rPr lang="en-IN" dirty="0"/>
              <a:t>Sentence completion (e.g., partial sentence to complete).</a:t>
            </a:r>
          </a:p>
          <a:p>
            <a:pPr marL="742950" lvl="1" indent="-285750">
              <a:buFontTx/>
              <a:buChar char="-"/>
            </a:pPr>
            <a:r>
              <a:rPr lang="en-IN" dirty="0"/>
              <a:t>Question answering (structured QA format, e.g., </a:t>
            </a:r>
            <a:r>
              <a:rPr lang="en-IN" i="1" dirty="0"/>
              <a:t>BBQ</a:t>
            </a:r>
            <a:r>
              <a:rPr lang="en-IN" dirty="0"/>
              <a:t>).</a:t>
            </a:r>
          </a:p>
          <a:p>
            <a:endParaRPr lang="en-IN" dirty="0"/>
          </a:p>
          <a:p>
            <a:r>
              <a:rPr lang="en-IN" dirty="0"/>
              <a:t>Source</a:t>
            </a:r>
          </a:p>
          <a:p>
            <a:pPr marL="285750" indent="-285750">
              <a:buFontTx/>
              <a:buChar char="-"/>
            </a:pPr>
            <a:r>
              <a:rPr lang="en-IN" dirty="0"/>
              <a:t>Template-based (controlled, but artificial).</a:t>
            </a:r>
          </a:p>
          <a:p>
            <a:pPr marL="285750" indent="-285750">
              <a:buFontTx/>
              <a:buChar char="-"/>
            </a:pPr>
            <a:r>
              <a:rPr lang="en-IN" dirty="0"/>
              <a:t>Natural text (realistic, but inherits biases).</a:t>
            </a:r>
          </a:p>
          <a:p>
            <a:pPr marL="285750" indent="-285750">
              <a:buFontTx/>
              <a:buChar char="-"/>
            </a:pPr>
            <a:r>
              <a:rPr lang="en-IN" dirty="0"/>
              <a:t>Crowdsourced (diverse, but annotator bias possible).</a:t>
            </a:r>
          </a:p>
          <a:p>
            <a:pPr marL="285750" indent="-285750">
              <a:buFontTx/>
              <a:buChar char="-"/>
            </a:pPr>
            <a:r>
              <a:rPr lang="en-IN" dirty="0"/>
              <a:t>AI-generated (scalable, but may lack richness).</a:t>
            </a:r>
          </a:p>
        </p:txBody>
      </p:sp>
    </p:spTree>
    <p:extLst>
      <p:ext uri="{BB962C8B-B14F-4D97-AF65-F5344CB8AC3E}">
        <p14:creationId xmlns:p14="http://schemas.microsoft.com/office/powerpoint/2010/main" val="28350431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FC1AC3-891F-6700-A7FB-EF9E78B035E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F494FF5-13FC-C56B-A9B5-82D02527FBD8}"/>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6735286B-0C59-096E-970F-C286BD22C543}"/>
              </a:ext>
            </a:extLst>
          </p:cNvPr>
          <p:cNvSpPr txBox="1"/>
          <p:nvPr/>
        </p:nvSpPr>
        <p:spPr>
          <a:xfrm>
            <a:off x="348342" y="955825"/>
            <a:ext cx="11201402" cy="4247317"/>
          </a:xfrm>
          <a:prstGeom prst="rect">
            <a:avLst/>
          </a:prstGeom>
          <a:noFill/>
        </p:spPr>
        <p:txBody>
          <a:bodyPr wrap="square">
            <a:spAutoFit/>
          </a:bodyPr>
          <a:lstStyle/>
          <a:p>
            <a:r>
              <a:rPr lang="en-IN" dirty="0"/>
              <a:t>Taxonomy of Fairness Datasets</a:t>
            </a:r>
          </a:p>
          <a:p>
            <a:r>
              <a:rPr lang="en-IN" dirty="0"/>
              <a:t>Datasets classified along five dimensions: Structure, Source, Linguistic Coverage, Bias Typology</a:t>
            </a:r>
          </a:p>
          <a:p>
            <a:endParaRPr lang="en-IN" dirty="0"/>
          </a:p>
          <a:p>
            <a:r>
              <a:rPr lang="en-IN" dirty="0"/>
              <a:t>Linguistic Coverage</a:t>
            </a:r>
          </a:p>
          <a:p>
            <a:pPr marL="285750" indent="-285750">
              <a:buFontTx/>
              <a:buChar char="-"/>
            </a:pPr>
            <a:r>
              <a:rPr lang="en-IN" dirty="0"/>
              <a:t>Mostly English-only (limits global fairness).</a:t>
            </a:r>
          </a:p>
          <a:p>
            <a:pPr marL="285750" indent="-285750">
              <a:buFontTx/>
              <a:buChar char="-"/>
            </a:pPr>
            <a:r>
              <a:rPr lang="en-IN" dirty="0"/>
              <a:t>Few multilingual datasets (e.g., HONEST, BEC-Pro).</a:t>
            </a:r>
          </a:p>
          <a:p>
            <a:pPr marL="285750" indent="-285750">
              <a:buFontTx/>
              <a:buChar char="-"/>
            </a:pPr>
            <a:r>
              <a:rPr lang="en-IN" dirty="0"/>
              <a:t>Language structures (like gendered grammar) affect bias manifestation.</a:t>
            </a:r>
          </a:p>
          <a:p>
            <a:endParaRPr lang="en-IN" dirty="0"/>
          </a:p>
          <a:p>
            <a:r>
              <a:rPr lang="en-IN" dirty="0"/>
              <a:t>Bias Typology</a:t>
            </a:r>
          </a:p>
          <a:p>
            <a:pPr marL="285750" indent="-285750">
              <a:buFontTx/>
              <a:buChar char="-"/>
            </a:pPr>
            <a:r>
              <a:rPr lang="en-IN" dirty="0"/>
              <a:t>Demographic characteristic biases (gender, race, religion, sexuality, age, disability, etc.).</a:t>
            </a:r>
          </a:p>
          <a:p>
            <a:pPr marL="285750" indent="-285750">
              <a:buFontTx/>
              <a:buChar char="-"/>
            </a:pPr>
            <a:r>
              <a:rPr lang="en-IN" dirty="0"/>
              <a:t>Dataset construction biases</a:t>
            </a:r>
          </a:p>
          <a:p>
            <a:endParaRPr lang="en-IN" dirty="0"/>
          </a:p>
          <a:p>
            <a:r>
              <a:rPr lang="en-IN" dirty="0"/>
              <a:t>Accessibility</a:t>
            </a:r>
          </a:p>
          <a:p>
            <a:pPr marL="285750" indent="-285750">
              <a:buFontTx/>
              <a:buChar char="-"/>
            </a:pPr>
            <a:r>
              <a:rPr lang="en-IN" dirty="0"/>
              <a:t>Public datasets (Hugging Face, GitHub).</a:t>
            </a:r>
          </a:p>
          <a:p>
            <a:pPr marL="285750" indent="-285750">
              <a:buFontTx/>
              <a:buChar char="-"/>
            </a:pPr>
            <a:r>
              <a:rPr lang="en-IN" dirty="0"/>
              <a:t>Restricted datasets (proprietary, privacy-sensitive).</a:t>
            </a:r>
          </a:p>
        </p:txBody>
      </p:sp>
    </p:spTree>
    <p:extLst>
      <p:ext uri="{BB962C8B-B14F-4D97-AF65-F5344CB8AC3E}">
        <p14:creationId xmlns:p14="http://schemas.microsoft.com/office/powerpoint/2010/main" val="42112247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467C00-717E-D825-E17E-070E4276410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D7EEB78-424A-A2B4-4C42-B58E136A4096}"/>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19FE5938-CFF2-9D56-DF92-3211456561A4}"/>
              </a:ext>
            </a:extLst>
          </p:cNvPr>
          <p:cNvSpPr txBox="1"/>
          <p:nvPr/>
        </p:nvSpPr>
        <p:spPr>
          <a:xfrm>
            <a:off x="348342" y="955825"/>
            <a:ext cx="11201402" cy="5355312"/>
          </a:xfrm>
          <a:prstGeom prst="rect">
            <a:avLst/>
          </a:prstGeom>
          <a:noFill/>
        </p:spPr>
        <p:txBody>
          <a:bodyPr wrap="square">
            <a:spAutoFit/>
          </a:bodyPr>
          <a:lstStyle/>
          <a:p>
            <a:r>
              <a:rPr lang="en-IN" dirty="0"/>
              <a:t>Bias Definitions &amp; Measurement Framework</a:t>
            </a:r>
          </a:p>
          <a:p>
            <a:endParaRPr lang="en-IN" dirty="0"/>
          </a:p>
          <a:p>
            <a:r>
              <a:rPr lang="en-IN" dirty="0"/>
              <a:t>Defines four dataset-level biases + statistical tools:</a:t>
            </a:r>
          </a:p>
          <a:p>
            <a:pPr marL="285750" indent="-285750">
              <a:buFontTx/>
              <a:buChar char="-"/>
            </a:pPr>
            <a:endParaRPr lang="en-IN" dirty="0"/>
          </a:p>
          <a:p>
            <a:pPr marL="285750" indent="-285750">
              <a:buFontTx/>
              <a:buChar char="-"/>
            </a:pPr>
            <a:r>
              <a:rPr lang="en-IN" dirty="0"/>
              <a:t>Representativeness Bias</a:t>
            </a:r>
          </a:p>
          <a:p>
            <a:pPr marL="742950" lvl="1" indent="-285750">
              <a:buFontTx/>
              <a:buChar char="-"/>
            </a:pPr>
            <a:r>
              <a:rPr lang="en-IN" dirty="0"/>
              <a:t>Dataset’s group distribution ≠ real population.</a:t>
            </a:r>
          </a:p>
          <a:p>
            <a:pPr marL="742950" lvl="1" indent="-285750">
              <a:buFontTx/>
              <a:buChar char="-"/>
            </a:pPr>
            <a:r>
              <a:rPr lang="en-IN" dirty="0"/>
              <a:t>Measured with KL divergence.</a:t>
            </a:r>
          </a:p>
          <a:p>
            <a:pPr marL="742950" lvl="1" indent="-285750">
              <a:buFontTx/>
              <a:buChar char="-"/>
            </a:pPr>
            <a:endParaRPr lang="en-IN" dirty="0"/>
          </a:p>
          <a:p>
            <a:pPr marL="285750" indent="-285750">
              <a:buFontTx/>
              <a:buChar char="-"/>
            </a:pPr>
            <a:r>
              <a:rPr lang="en-IN" dirty="0"/>
              <a:t>Annotation Bias</a:t>
            </a:r>
          </a:p>
          <a:p>
            <a:pPr marL="742950" lvl="1" indent="-285750">
              <a:buFontTx/>
              <a:buChar char="-"/>
            </a:pPr>
            <a:r>
              <a:rPr lang="en-IN" dirty="0"/>
              <a:t>Labels vary systematically across groups.</a:t>
            </a:r>
          </a:p>
          <a:p>
            <a:pPr marL="742950" lvl="1" indent="-285750">
              <a:buFontTx/>
              <a:buChar char="-"/>
            </a:pPr>
            <a:r>
              <a:rPr lang="en-IN" dirty="0"/>
              <a:t>Measured by expected label differences.</a:t>
            </a:r>
          </a:p>
          <a:p>
            <a:pPr marL="742950" lvl="1" indent="-285750">
              <a:buFontTx/>
              <a:buChar char="-"/>
            </a:pPr>
            <a:endParaRPr lang="en-IN" dirty="0"/>
          </a:p>
          <a:p>
            <a:pPr marL="285750" indent="-285750">
              <a:buFontTx/>
              <a:buChar char="-"/>
            </a:pPr>
            <a:r>
              <a:rPr lang="en-IN" dirty="0"/>
              <a:t>Stereotype Leakage</a:t>
            </a:r>
          </a:p>
          <a:p>
            <a:pPr marL="742950" lvl="1" indent="-285750">
              <a:buFontTx/>
              <a:buChar char="-"/>
            </a:pPr>
            <a:r>
              <a:rPr lang="en-IN" dirty="0"/>
              <a:t>Group words co-occur with traits.</a:t>
            </a:r>
          </a:p>
          <a:p>
            <a:pPr marL="742950" lvl="1" indent="-285750">
              <a:buFontTx/>
              <a:buChar char="-"/>
            </a:pPr>
            <a:r>
              <a:rPr lang="en-IN" dirty="0"/>
              <a:t>Measured with Pointwise Mutual Information (PMI) or Mutual Information (MI).</a:t>
            </a:r>
          </a:p>
          <a:p>
            <a:pPr marL="742950" lvl="1" indent="-285750">
              <a:buFontTx/>
              <a:buChar char="-"/>
            </a:pPr>
            <a:endParaRPr lang="en-IN" dirty="0"/>
          </a:p>
          <a:p>
            <a:pPr marL="285750" indent="-285750">
              <a:buFontTx/>
              <a:buChar char="-"/>
            </a:pPr>
            <a:r>
              <a:rPr lang="en-IN" dirty="0"/>
              <a:t>Differential Metric Bias</a:t>
            </a:r>
          </a:p>
          <a:p>
            <a:pPr marL="742950" lvl="1" indent="-285750">
              <a:buFontTx/>
              <a:buChar char="-"/>
            </a:pPr>
            <a:r>
              <a:rPr lang="en-IN" dirty="0"/>
              <a:t>Scoring functions (toxicity, sentiment) behave differently by group.</a:t>
            </a:r>
          </a:p>
          <a:p>
            <a:pPr marL="742950" lvl="1" indent="-285750">
              <a:buFontTx/>
              <a:buChar char="-"/>
            </a:pPr>
            <a:r>
              <a:rPr lang="en-IN" dirty="0"/>
              <a:t>Measured with Cohen’s d and statistical tests.</a:t>
            </a:r>
          </a:p>
        </p:txBody>
      </p:sp>
    </p:spTree>
    <p:extLst>
      <p:ext uri="{BB962C8B-B14F-4D97-AF65-F5344CB8AC3E}">
        <p14:creationId xmlns:p14="http://schemas.microsoft.com/office/powerpoint/2010/main" val="35774352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597F36-3B18-FDA6-8F0D-DA7279871FF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596F51A-E029-41BC-17ED-EAAC9ED3AC4A}"/>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94AB95C5-1691-575B-60E7-7014C5692105}"/>
              </a:ext>
            </a:extLst>
          </p:cNvPr>
          <p:cNvSpPr txBox="1"/>
          <p:nvPr/>
        </p:nvSpPr>
        <p:spPr>
          <a:xfrm>
            <a:off x="348342" y="720090"/>
            <a:ext cx="11201402" cy="6186309"/>
          </a:xfrm>
          <a:prstGeom prst="rect">
            <a:avLst/>
          </a:prstGeom>
          <a:noFill/>
        </p:spPr>
        <p:txBody>
          <a:bodyPr wrap="square">
            <a:spAutoFit/>
          </a:bodyPr>
          <a:lstStyle/>
          <a:p>
            <a:r>
              <a:rPr lang="en-IN" dirty="0"/>
              <a:t>Counterfactual Datasets</a:t>
            </a:r>
          </a:p>
          <a:p>
            <a:endParaRPr lang="en-IN" dirty="0"/>
          </a:p>
          <a:p>
            <a:r>
              <a:rPr lang="en-US" dirty="0" err="1"/>
              <a:t>WinoBias</a:t>
            </a:r>
            <a:endParaRPr lang="en-US" dirty="0"/>
          </a:p>
          <a:p>
            <a:r>
              <a:rPr lang="en-US" dirty="0"/>
              <a:t>Design:</a:t>
            </a:r>
          </a:p>
          <a:p>
            <a:pPr lvl="1"/>
            <a:r>
              <a:rPr lang="en-US" dirty="0"/>
              <a:t>Sentences involve occupations + pronouns (he/she).</a:t>
            </a:r>
          </a:p>
          <a:p>
            <a:pPr lvl="1"/>
            <a:r>
              <a:rPr lang="en-US" dirty="0"/>
              <a:t>Two types:</a:t>
            </a:r>
          </a:p>
          <a:p>
            <a:pPr lvl="2"/>
            <a:r>
              <a:rPr lang="en-US" dirty="0"/>
              <a:t>Type 1: semantic reasoning needed.</a:t>
            </a:r>
          </a:p>
          <a:p>
            <a:pPr lvl="3"/>
            <a:r>
              <a:rPr lang="en-US" dirty="0"/>
              <a:t>Example: “The physician hired the secretary because </a:t>
            </a:r>
            <a:r>
              <a:rPr lang="en-US" i="1" dirty="0"/>
              <a:t>she</a:t>
            </a:r>
            <a:r>
              <a:rPr lang="en-US" dirty="0"/>
              <a:t> was overwhelmed with clients.”</a:t>
            </a:r>
          </a:p>
          <a:p>
            <a:pPr lvl="2"/>
            <a:r>
              <a:rPr lang="en-US" dirty="0"/>
              <a:t>Type 2: syntactic cues suffice.</a:t>
            </a:r>
          </a:p>
          <a:p>
            <a:pPr lvl="3"/>
            <a:r>
              <a:rPr lang="en-US" dirty="0"/>
              <a:t>Example: “The secretary called the physician and told </a:t>
            </a:r>
            <a:r>
              <a:rPr lang="en-US" i="1" dirty="0"/>
              <a:t>him</a:t>
            </a:r>
            <a:r>
              <a:rPr lang="en-US" dirty="0"/>
              <a:t> about a new patient.”</a:t>
            </a:r>
          </a:p>
          <a:p>
            <a:pPr lvl="1"/>
            <a:r>
              <a:rPr lang="en-US" dirty="0"/>
              <a:t>40 occupations chosen from U.S. Department of Labor stats, each occupation appears with both pro-stereotypical (e.g., “nurse” + she) and anti-stereotypical (e.g., “nurse” + he) versions.</a:t>
            </a:r>
          </a:p>
          <a:p>
            <a:r>
              <a:rPr lang="en-US" dirty="0"/>
              <a:t>Strengths:</a:t>
            </a:r>
          </a:p>
          <a:p>
            <a:pPr lvl="1"/>
            <a:r>
              <a:rPr lang="en-US" dirty="0"/>
              <a:t>Controlled design isolates bias very well.</a:t>
            </a:r>
          </a:p>
          <a:p>
            <a:pPr lvl="1"/>
            <a:r>
              <a:rPr lang="en-US" dirty="0"/>
              <a:t>Balanced across genders and stereotypes.</a:t>
            </a:r>
          </a:p>
          <a:p>
            <a:pPr lvl="1"/>
            <a:r>
              <a:rPr lang="en-US" dirty="0"/>
              <a:t>Widely used as a foundational benchmark.</a:t>
            </a:r>
          </a:p>
          <a:p>
            <a:endParaRPr lang="en-US" dirty="0"/>
          </a:p>
          <a:p>
            <a:r>
              <a:rPr lang="en-US" dirty="0"/>
              <a:t>Bias Analysis:</a:t>
            </a:r>
          </a:p>
          <a:p>
            <a:pPr lvl="1"/>
            <a:r>
              <a:rPr lang="en-US" dirty="0"/>
              <a:t>Representativeness Bias: high, because occupations are uniform in dataset but not in reality.</a:t>
            </a:r>
          </a:p>
          <a:p>
            <a:pPr lvl="1"/>
            <a:r>
              <a:rPr lang="en-US" dirty="0"/>
              <a:t>Annotation Bias: none, since labels are deterministic (no human disagreement).</a:t>
            </a:r>
          </a:p>
          <a:p>
            <a:pPr lvl="1"/>
            <a:r>
              <a:rPr lang="en-US" dirty="0"/>
              <a:t>Stereotype Leakage: built in at the role level (half pro-stereotypical, half anti-stereotypical).</a:t>
            </a:r>
          </a:p>
          <a:p>
            <a:pPr lvl="1"/>
            <a:r>
              <a:rPr lang="en-US" dirty="0"/>
              <a:t>Differential Metric Bias: small effects in toxicity/regard, but generally well balanced.</a:t>
            </a:r>
          </a:p>
        </p:txBody>
      </p:sp>
      <p:sp>
        <p:nvSpPr>
          <p:cNvPr id="6" name="TextBox 5">
            <a:extLst>
              <a:ext uri="{FF2B5EF4-FFF2-40B4-BE49-F238E27FC236}">
                <a16:creationId xmlns:a16="http://schemas.microsoft.com/office/drawing/2014/main" id="{B08186F4-869F-1504-59EE-FB411EE4C679}"/>
              </a:ext>
            </a:extLst>
          </p:cNvPr>
          <p:cNvSpPr txBox="1"/>
          <p:nvPr/>
        </p:nvSpPr>
        <p:spPr>
          <a:xfrm>
            <a:off x="5366657" y="4103915"/>
            <a:ext cx="4690195" cy="1477328"/>
          </a:xfrm>
          <a:prstGeom prst="rect">
            <a:avLst/>
          </a:prstGeom>
          <a:noFill/>
        </p:spPr>
        <p:txBody>
          <a:bodyPr wrap="none" rtlCol="0">
            <a:spAutoFit/>
          </a:bodyPr>
          <a:lstStyle/>
          <a:p>
            <a:r>
              <a:rPr lang="en-US" dirty="0"/>
              <a:t>Weaknesses:</a:t>
            </a:r>
          </a:p>
          <a:p>
            <a:pPr lvl="1"/>
            <a:r>
              <a:rPr lang="en-US" dirty="0"/>
              <a:t>Only binary gender (he/she).</a:t>
            </a:r>
          </a:p>
          <a:p>
            <a:pPr lvl="1"/>
            <a:r>
              <a:rPr lang="en-US" dirty="0"/>
              <a:t>Fixed 40 occupations → narrow coverage.</a:t>
            </a:r>
          </a:p>
          <a:p>
            <a:pPr lvl="1"/>
            <a:r>
              <a:rPr lang="en-US" dirty="0"/>
              <a:t>Synthetic templates (not real text).</a:t>
            </a:r>
          </a:p>
          <a:p>
            <a:pPr lvl="1"/>
            <a:r>
              <a:rPr lang="en-US" dirty="0"/>
              <a:t>Risk of “benchmark overfitting”</a:t>
            </a:r>
          </a:p>
        </p:txBody>
      </p:sp>
    </p:spTree>
    <p:extLst>
      <p:ext uri="{BB962C8B-B14F-4D97-AF65-F5344CB8AC3E}">
        <p14:creationId xmlns:p14="http://schemas.microsoft.com/office/powerpoint/2010/main" val="38866319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74D4F-7F73-C87B-F00A-9AD197493FE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E9E85EE-FECE-BA75-35A8-9B85190881B7}"/>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3CC974DE-94DC-34EC-AE29-435F3E95EF0F}"/>
              </a:ext>
            </a:extLst>
          </p:cNvPr>
          <p:cNvSpPr txBox="1"/>
          <p:nvPr/>
        </p:nvSpPr>
        <p:spPr>
          <a:xfrm>
            <a:off x="348342" y="597932"/>
            <a:ext cx="11201402" cy="6186309"/>
          </a:xfrm>
          <a:prstGeom prst="rect">
            <a:avLst/>
          </a:prstGeom>
          <a:noFill/>
        </p:spPr>
        <p:txBody>
          <a:bodyPr wrap="square">
            <a:spAutoFit/>
          </a:bodyPr>
          <a:lstStyle/>
          <a:p>
            <a:endParaRPr lang="en-IN" dirty="0"/>
          </a:p>
          <a:p>
            <a:r>
              <a:rPr lang="en-IN" dirty="0" err="1"/>
              <a:t>Winogender</a:t>
            </a:r>
            <a:endParaRPr lang="en-IN" dirty="0"/>
          </a:p>
          <a:p>
            <a:r>
              <a:rPr lang="en-IN" dirty="0"/>
              <a:t>Design:</a:t>
            </a:r>
          </a:p>
          <a:p>
            <a:pPr lvl="1"/>
            <a:r>
              <a:rPr lang="en-IN" dirty="0"/>
              <a:t>Similar to </a:t>
            </a:r>
            <a:r>
              <a:rPr lang="en-IN" dirty="0" err="1"/>
              <a:t>WinoBias</a:t>
            </a:r>
            <a:r>
              <a:rPr lang="en-IN" dirty="0"/>
              <a:t>, but with sentence triplets:</a:t>
            </a:r>
          </a:p>
          <a:p>
            <a:pPr lvl="2"/>
            <a:r>
              <a:rPr lang="en-IN" dirty="0"/>
              <a:t>“he,” “she,” and singular they.</a:t>
            </a:r>
          </a:p>
          <a:p>
            <a:pPr lvl="1"/>
            <a:r>
              <a:rPr lang="en-IN" dirty="0"/>
              <a:t>Based on 120 occupation-participant templates (e.g., accountant–taxpayer).</a:t>
            </a:r>
          </a:p>
          <a:p>
            <a:pPr lvl="1"/>
            <a:r>
              <a:rPr lang="en-IN" dirty="0"/>
              <a:t>Total = 720 sentences (120 × 3 pronouns × 2 roles).</a:t>
            </a:r>
          </a:p>
          <a:p>
            <a:pPr lvl="1"/>
            <a:r>
              <a:rPr lang="en-IN" dirty="0"/>
              <a:t>Labels validated via crowdsourcing (Mechanical Turk).</a:t>
            </a:r>
          </a:p>
          <a:p>
            <a:r>
              <a:rPr lang="en-IN" dirty="0"/>
              <a:t>Strengths:</a:t>
            </a:r>
          </a:p>
          <a:p>
            <a:pPr lvl="1"/>
            <a:r>
              <a:rPr lang="en-IN" dirty="0"/>
              <a:t>Perfectly balanced across male, female, neutral pronouns.</a:t>
            </a:r>
          </a:p>
          <a:p>
            <a:pPr lvl="1"/>
            <a:r>
              <a:rPr lang="en-IN" dirty="0"/>
              <a:t>Inclusion of they → allows limited exploration of non-binary pronoun bias.</a:t>
            </a:r>
          </a:p>
          <a:p>
            <a:pPr lvl="1"/>
            <a:r>
              <a:rPr lang="en-IN" dirty="0"/>
              <a:t>Simplicity → easy diagnostic for gender bias.</a:t>
            </a:r>
          </a:p>
          <a:p>
            <a:r>
              <a:rPr lang="en-IN" dirty="0"/>
              <a:t>Weaknesses:</a:t>
            </a:r>
          </a:p>
          <a:p>
            <a:pPr lvl="1"/>
            <a:r>
              <a:rPr lang="en-IN" dirty="0"/>
              <a:t>Limited coverage (only 120 templates).</a:t>
            </a:r>
          </a:p>
          <a:p>
            <a:pPr lvl="1"/>
            <a:r>
              <a:rPr lang="en-IN" dirty="0"/>
              <a:t>Artificial template-based design.</a:t>
            </a:r>
          </a:p>
          <a:p>
            <a:pPr lvl="1"/>
            <a:r>
              <a:rPr lang="en-IN" dirty="0"/>
              <a:t>Singular </a:t>
            </a:r>
            <a:r>
              <a:rPr lang="en-IN" i="1" dirty="0"/>
              <a:t>they</a:t>
            </a:r>
            <a:r>
              <a:rPr lang="en-IN" dirty="0"/>
              <a:t> may confuse some models (ambiguity).</a:t>
            </a:r>
          </a:p>
          <a:p>
            <a:pPr lvl="1"/>
            <a:r>
              <a:rPr lang="en-IN" dirty="0"/>
              <a:t>Still binary-focused (male/female) aside from </a:t>
            </a:r>
            <a:r>
              <a:rPr lang="en-IN" i="1" dirty="0"/>
              <a:t>they</a:t>
            </a:r>
            <a:r>
              <a:rPr lang="en-IN" dirty="0"/>
              <a:t>.</a:t>
            </a:r>
          </a:p>
          <a:p>
            <a:r>
              <a:rPr lang="en-IN" dirty="0"/>
              <a:t>Bias Analysis:</a:t>
            </a:r>
          </a:p>
          <a:p>
            <a:pPr lvl="1"/>
            <a:r>
              <a:rPr lang="en-IN" dirty="0"/>
              <a:t>Representativeness Bias: none — perfectly balanced.</a:t>
            </a:r>
          </a:p>
          <a:p>
            <a:pPr lvl="1"/>
            <a:r>
              <a:rPr lang="en-IN" dirty="0"/>
              <a:t>Annotation Bias: none — labels deterministic, no human subjectivity.</a:t>
            </a:r>
          </a:p>
          <a:p>
            <a:pPr lvl="1"/>
            <a:r>
              <a:rPr lang="en-IN" dirty="0"/>
              <a:t>Stereotype Leakage: none — every occupation paired equally with all pronouns.</a:t>
            </a:r>
          </a:p>
          <a:p>
            <a:pPr lvl="1"/>
            <a:r>
              <a:rPr lang="en-IN" dirty="0"/>
              <a:t>Differential Metric Bias: almost none across sentiment, regard, toxicity (very clean dataset).</a:t>
            </a:r>
          </a:p>
        </p:txBody>
      </p:sp>
    </p:spTree>
    <p:extLst>
      <p:ext uri="{BB962C8B-B14F-4D97-AF65-F5344CB8AC3E}">
        <p14:creationId xmlns:p14="http://schemas.microsoft.com/office/powerpoint/2010/main" val="28053437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A5C91D-3A5A-B8C0-0F5C-FC8377F9031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94951FE-09D8-C84E-99A3-B59ACA36A304}"/>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FC27033C-752A-0B4D-4BEF-F94641F4E53B}"/>
              </a:ext>
            </a:extLst>
          </p:cNvPr>
          <p:cNvSpPr txBox="1"/>
          <p:nvPr/>
        </p:nvSpPr>
        <p:spPr>
          <a:xfrm>
            <a:off x="348342" y="597932"/>
            <a:ext cx="11201402" cy="6186309"/>
          </a:xfrm>
          <a:prstGeom prst="rect">
            <a:avLst/>
          </a:prstGeom>
          <a:noFill/>
        </p:spPr>
        <p:txBody>
          <a:bodyPr wrap="square">
            <a:spAutoFit/>
          </a:bodyPr>
          <a:lstStyle/>
          <a:p>
            <a:endParaRPr lang="en-US" dirty="0"/>
          </a:p>
          <a:p>
            <a:r>
              <a:rPr lang="en-US" dirty="0"/>
              <a:t>GAP (Gendered Ambiguous Pronouns)</a:t>
            </a:r>
          </a:p>
          <a:p>
            <a:r>
              <a:rPr lang="en-US" dirty="0"/>
              <a:t>Design:</a:t>
            </a:r>
          </a:p>
          <a:p>
            <a:pPr lvl="1"/>
            <a:r>
              <a:rPr lang="en-US" dirty="0"/>
              <a:t>Extracted from Wikipedia biographies.</a:t>
            </a:r>
          </a:p>
          <a:p>
            <a:pPr lvl="1"/>
            <a:r>
              <a:rPr lang="en-US" dirty="0"/>
              <a:t>Each instance:</a:t>
            </a:r>
          </a:p>
          <a:p>
            <a:pPr lvl="2"/>
            <a:r>
              <a:rPr lang="en-US" dirty="0"/>
              <a:t>One pronoun (</a:t>
            </a:r>
            <a:r>
              <a:rPr lang="en-US" i="1" dirty="0"/>
              <a:t>he/she</a:t>
            </a:r>
            <a:r>
              <a:rPr lang="en-US" dirty="0"/>
              <a:t>).</a:t>
            </a:r>
          </a:p>
          <a:p>
            <a:pPr lvl="2"/>
            <a:r>
              <a:rPr lang="en-US" dirty="0"/>
              <a:t>Two candidate names (same gender).</a:t>
            </a:r>
          </a:p>
          <a:p>
            <a:pPr lvl="2"/>
            <a:r>
              <a:rPr lang="en-US" dirty="0"/>
              <a:t>Task: which name does pronoun refer to?</a:t>
            </a:r>
          </a:p>
          <a:p>
            <a:pPr lvl="1"/>
            <a:r>
              <a:rPr lang="en-US" dirty="0"/>
              <a:t>Dataset size: ~8,900 examples, balanced across male/female.</a:t>
            </a:r>
          </a:p>
          <a:p>
            <a:r>
              <a:rPr lang="en-US" dirty="0"/>
              <a:t>Strengths:</a:t>
            </a:r>
          </a:p>
          <a:p>
            <a:pPr lvl="1"/>
            <a:r>
              <a:rPr lang="en-US" dirty="0"/>
              <a:t>Naturalistic (real-world Wikipedia text).</a:t>
            </a:r>
          </a:p>
          <a:p>
            <a:pPr lvl="1"/>
            <a:r>
              <a:rPr lang="en-US" dirty="0"/>
              <a:t>Larger scale than </a:t>
            </a:r>
            <a:r>
              <a:rPr lang="en-US" dirty="0" err="1"/>
              <a:t>WinoBias</a:t>
            </a:r>
            <a:r>
              <a:rPr lang="en-US" dirty="0"/>
              <a:t>/</a:t>
            </a:r>
            <a:r>
              <a:rPr lang="en-US" dirty="0" err="1"/>
              <a:t>Winogender</a:t>
            </a:r>
            <a:r>
              <a:rPr lang="en-US" dirty="0"/>
              <a:t>.</a:t>
            </a:r>
          </a:p>
          <a:p>
            <a:pPr lvl="1"/>
            <a:r>
              <a:rPr lang="en-US" dirty="0"/>
              <a:t>Balanced gender representation.</a:t>
            </a:r>
          </a:p>
          <a:p>
            <a:pPr lvl="1"/>
            <a:r>
              <a:rPr lang="en-US" dirty="0"/>
              <a:t>Provides metadata for deeper analysis.</a:t>
            </a:r>
          </a:p>
          <a:p>
            <a:endParaRPr lang="en-US" dirty="0"/>
          </a:p>
          <a:p>
            <a:r>
              <a:rPr lang="en-US" dirty="0"/>
              <a:t>Bias Analysis:</a:t>
            </a:r>
          </a:p>
          <a:p>
            <a:pPr lvl="1"/>
            <a:r>
              <a:rPr lang="en-US" dirty="0"/>
              <a:t>Representativeness Bias: rebalanced → less male-dominated than real Wikipedia (closer to parity).</a:t>
            </a:r>
          </a:p>
          <a:p>
            <a:pPr lvl="1"/>
            <a:r>
              <a:rPr lang="en-US" dirty="0"/>
              <a:t>Annotation Bias: minimal, since annotations were carefully curated (high agreement).</a:t>
            </a:r>
          </a:p>
          <a:p>
            <a:pPr lvl="1"/>
            <a:r>
              <a:rPr lang="en-US" dirty="0"/>
              <a:t>Stereotype Leakage: present → “she” often co-occurs with caregiving/nurturing roles, “he” with leadership/technical roles.</a:t>
            </a:r>
          </a:p>
          <a:p>
            <a:pPr lvl="1"/>
            <a:r>
              <a:rPr lang="en-US" dirty="0"/>
              <a:t>Differential Metric Bias: external fairness metrics (like “regard”) scored female sentences higher → metric bias detected.</a:t>
            </a:r>
          </a:p>
        </p:txBody>
      </p:sp>
      <p:sp>
        <p:nvSpPr>
          <p:cNvPr id="3" name="TextBox 2">
            <a:extLst>
              <a:ext uri="{FF2B5EF4-FFF2-40B4-BE49-F238E27FC236}">
                <a16:creationId xmlns:a16="http://schemas.microsoft.com/office/drawing/2014/main" id="{70A62C9C-4BDA-3459-318F-ACF2F80E2A2F}"/>
              </a:ext>
            </a:extLst>
          </p:cNvPr>
          <p:cNvSpPr txBox="1"/>
          <p:nvPr/>
        </p:nvSpPr>
        <p:spPr>
          <a:xfrm>
            <a:off x="4898572" y="3080657"/>
            <a:ext cx="7778733" cy="1754326"/>
          </a:xfrm>
          <a:prstGeom prst="rect">
            <a:avLst/>
          </a:prstGeom>
          <a:noFill/>
        </p:spPr>
        <p:txBody>
          <a:bodyPr wrap="none" rtlCol="0">
            <a:spAutoFit/>
          </a:bodyPr>
          <a:lstStyle/>
          <a:p>
            <a:r>
              <a:rPr lang="en-US" dirty="0"/>
              <a:t>Weaknesses:</a:t>
            </a:r>
          </a:p>
          <a:p>
            <a:pPr lvl="1"/>
            <a:r>
              <a:rPr lang="en-US" dirty="0"/>
              <a:t>Still binary gender only (he/she).</a:t>
            </a:r>
          </a:p>
          <a:p>
            <a:pPr lvl="1"/>
            <a:r>
              <a:rPr lang="en-US" dirty="0"/>
              <a:t>Wikipedia domain only (formal, less diverse).</a:t>
            </a:r>
          </a:p>
          <a:p>
            <a:pPr lvl="1"/>
            <a:r>
              <a:rPr lang="en-US" dirty="0"/>
              <a:t>Some contexts may underrepresent bias compared to social media.</a:t>
            </a:r>
          </a:p>
          <a:p>
            <a:pPr lvl="1"/>
            <a:r>
              <a:rPr lang="en-US" dirty="0"/>
              <a:t>Has been shown to generalize poorly to other corpora (domain-specific).</a:t>
            </a:r>
          </a:p>
          <a:p>
            <a:endParaRPr lang="en-IN" dirty="0"/>
          </a:p>
        </p:txBody>
      </p:sp>
    </p:spTree>
    <p:extLst>
      <p:ext uri="{BB962C8B-B14F-4D97-AF65-F5344CB8AC3E}">
        <p14:creationId xmlns:p14="http://schemas.microsoft.com/office/powerpoint/2010/main" val="2194233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3E8CC0-88D0-C095-F537-F47E032FD67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13ACF6F-2E57-1996-D3EE-5112E089480D}"/>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2799EB11-AD03-6579-F38B-4370329F0652}"/>
              </a:ext>
            </a:extLst>
          </p:cNvPr>
          <p:cNvSpPr txBox="1"/>
          <p:nvPr/>
        </p:nvSpPr>
        <p:spPr>
          <a:xfrm>
            <a:off x="348342" y="505160"/>
            <a:ext cx="11201402" cy="6740307"/>
          </a:xfrm>
          <a:prstGeom prst="rect">
            <a:avLst/>
          </a:prstGeom>
          <a:noFill/>
        </p:spPr>
        <p:txBody>
          <a:bodyPr wrap="square">
            <a:spAutoFit/>
          </a:bodyPr>
          <a:lstStyle/>
          <a:p>
            <a:r>
              <a:rPr lang="en-US" dirty="0" err="1"/>
              <a:t>StereoSet</a:t>
            </a:r>
            <a:endParaRPr lang="en-US" dirty="0"/>
          </a:p>
          <a:p>
            <a:r>
              <a:rPr lang="en-US" dirty="0"/>
              <a:t>Design:</a:t>
            </a:r>
          </a:p>
          <a:p>
            <a:pPr lvl="1"/>
            <a:r>
              <a:rPr lang="en-US" dirty="0"/>
              <a:t>Each example = </a:t>
            </a:r>
            <a:r>
              <a:rPr lang="en-US" i="1" dirty="0"/>
              <a:t>triplet</a:t>
            </a:r>
            <a:r>
              <a:rPr lang="en-US" dirty="0"/>
              <a:t> →</a:t>
            </a:r>
          </a:p>
          <a:p>
            <a:pPr lvl="2"/>
            <a:r>
              <a:rPr lang="en-US" dirty="0"/>
              <a:t>Stereotypical sentence (“Girls tend to be more emotional than boys”).</a:t>
            </a:r>
          </a:p>
          <a:p>
            <a:pPr lvl="2"/>
            <a:r>
              <a:rPr lang="en-US" dirty="0"/>
              <a:t>Anti-stereotypical sentence (“Girls tend to be more logical than boys”).</a:t>
            </a:r>
          </a:p>
          <a:p>
            <a:pPr lvl="2"/>
            <a:r>
              <a:rPr lang="en-US" dirty="0"/>
              <a:t>Nonsense sentence (grammatically wrong or meaningless).</a:t>
            </a:r>
          </a:p>
          <a:p>
            <a:pPr lvl="1"/>
            <a:r>
              <a:rPr lang="en-US" dirty="0"/>
              <a:t>Task: The LM should favor the anti-stereotype over the stereotype, while also rejecting nonsense.</a:t>
            </a:r>
          </a:p>
          <a:p>
            <a:r>
              <a:rPr lang="en-US" dirty="0"/>
              <a:t>Coverage:</a:t>
            </a:r>
          </a:p>
          <a:p>
            <a:pPr lvl="1"/>
            <a:r>
              <a:rPr lang="en-US" dirty="0"/>
              <a:t>4 bias domains: Gender, Race, Religion, Profession.</a:t>
            </a:r>
          </a:p>
          <a:p>
            <a:pPr lvl="1"/>
            <a:r>
              <a:rPr lang="en-US" dirty="0"/>
              <a:t>Built via crowdsourcing on Amazon Mechanical Turk.</a:t>
            </a:r>
          </a:p>
          <a:p>
            <a:pPr lvl="1"/>
            <a:r>
              <a:rPr lang="en-US" dirty="0"/>
              <a:t>16,995 examples from 321 unique target terms.</a:t>
            </a:r>
          </a:p>
          <a:p>
            <a:r>
              <a:rPr lang="en-US" dirty="0"/>
              <a:t>Evaluation metrics:</a:t>
            </a:r>
          </a:p>
          <a:p>
            <a:pPr lvl="1"/>
            <a:r>
              <a:rPr lang="en-US" dirty="0"/>
              <a:t>LM Score (fluency): does the model avoid nonsense?</a:t>
            </a:r>
          </a:p>
          <a:p>
            <a:pPr lvl="1"/>
            <a:r>
              <a:rPr lang="en-US" dirty="0"/>
              <a:t>Stereotype Score (bias): how often it prefers stereotypes.</a:t>
            </a:r>
          </a:p>
          <a:p>
            <a:pPr lvl="1"/>
            <a:r>
              <a:rPr lang="en-US" dirty="0"/>
              <a:t>ICAT Score: combines the two into a fairness-fluency metric.</a:t>
            </a:r>
          </a:p>
          <a:p>
            <a:r>
              <a:rPr lang="en-US" dirty="0"/>
              <a:t>Strengths:</a:t>
            </a:r>
          </a:p>
          <a:p>
            <a:pPr lvl="1"/>
            <a:r>
              <a:rPr lang="en-US" dirty="0"/>
              <a:t>Controlled design, interpretable, widely adopted.</a:t>
            </a:r>
          </a:p>
          <a:p>
            <a:pPr lvl="1"/>
            <a:r>
              <a:rPr lang="en-US" dirty="0"/>
              <a:t>Covers multiple domains.</a:t>
            </a:r>
          </a:p>
          <a:p>
            <a:r>
              <a:rPr lang="en-US" dirty="0"/>
              <a:t>Bias analysis:</a:t>
            </a:r>
          </a:p>
          <a:p>
            <a:pPr lvl="1"/>
            <a:r>
              <a:rPr lang="en-US" dirty="0"/>
              <a:t>Representativeness Bias: clear imbalance across domains (e.g., religion is only 3.8% while it should be ~30%).</a:t>
            </a:r>
          </a:p>
          <a:p>
            <a:pPr lvl="1"/>
            <a:r>
              <a:rPr lang="en-US" dirty="0"/>
              <a:t>Annotation Bias: </a:t>
            </a:r>
            <a:r>
              <a:rPr lang="en-US" dirty="0" err="1"/>
              <a:t>crowdworkers</a:t>
            </a:r>
            <a:r>
              <a:rPr lang="en-US" dirty="0"/>
              <a:t>’ personal biases may creep into examples.</a:t>
            </a:r>
          </a:p>
          <a:p>
            <a:pPr lvl="1"/>
            <a:r>
              <a:rPr lang="en-US" dirty="0"/>
              <a:t>Stereotype Leakage: co-occurrence patterns (e.g., “he” often paired with “engineer”) reinforce stereotypes.</a:t>
            </a:r>
          </a:p>
          <a:p>
            <a:pPr lvl="1"/>
            <a:r>
              <a:rPr lang="en-US" dirty="0"/>
              <a:t>.</a:t>
            </a:r>
          </a:p>
        </p:txBody>
      </p:sp>
      <p:sp>
        <p:nvSpPr>
          <p:cNvPr id="3" name="TextBox 2">
            <a:extLst>
              <a:ext uri="{FF2B5EF4-FFF2-40B4-BE49-F238E27FC236}">
                <a16:creationId xmlns:a16="http://schemas.microsoft.com/office/drawing/2014/main" id="{7275ED28-F6CF-07C6-6588-851177402C4B}"/>
              </a:ext>
            </a:extLst>
          </p:cNvPr>
          <p:cNvSpPr txBox="1"/>
          <p:nvPr/>
        </p:nvSpPr>
        <p:spPr>
          <a:xfrm>
            <a:off x="6466114" y="3875314"/>
            <a:ext cx="5998029" cy="2031325"/>
          </a:xfrm>
          <a:prstGeom prst="rect">
            <a:avLst/>
          </a:prstGeom>
          <a:noFill/>
        </p:spPr>
        <p:txBody>
          <a:bodyPr wrap="square" rtlCol="0">
            <a:spAutoFit/>
          </a:bodyPr>
          <a:lstStyle/>
          <a:p>
            <a:r>
              <a:rPr lang="en-US" dirty="0"/>
              <a:t>Weaknesses:</a:t>
            </a:r>
          </a:p>
          <a:p>
            <a:pPr lvl="1"/>
            <a:r>
              <a:rPr lang="en-US" dirty="0"/>
              <a:t>Overemphasis on race (46% of dataset) Binary framing → no intersectional cases (e.g., Black women).</a:t>
            </a:r>
          </a:p>
          <a:p>
            <a:pPr lvl="1"/>
            <a:r>
              <a:rPr lang="en-US" dirty="0"/>
              <a:t>U.S.-centric stereotypes only.</a:t>
            </a:r>
          </a:p>
          <a:p>
            <a:pPr lvl="1"/>
            <a:r>
              <a:rPr lang="en-US" dirty="0"/>
              <a:t>Some stereotypes may look “positive” (e.g., “Asians are good at math”), which complicates interpretation.</a:t>
            </a:r>
          </a:p>
          <a:p>
            <a:endParaRPr lang="en-IN" dirty="0"/>
          </a:p>
        </p:txBody>
      </p:sp>
    </p:spTree>
    <p:extLst>
      <p:ext uri="{BB962C8B-B14F-4D97-AF65-F5344CB8AC3E}">
        <p14:creationId xmlns:p14="http://schemas.microsoft.com/office/powerpoint/2010/main" val="37730379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22E866-C34B-99E3-124E-D605C1185CD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66C120E-C18A-F485-28E9-ECBEA9EB5B23}"/>
              </a:ext>
            </a:extLst>
          </p:cNvPr>
          <p:cNvSpPr txBox="1"/>
          <p:nvPr/>
        </p:nvSpPr>
        <p:spPr>
          <a:xfrm>
            <a:off x="348342" y="228600"/>
            <a:ext cx="6321218" cy="369332"/>
          </a:xfrm>
          <a:prstGeom prst="rect">
            <a:avLst/>
          </a:prstGeom>
          <a:noFill/>
        </p:spPr>
        <p:txBody>
          <a:bodyPr wrap="none" rtlCol="0">
            <a:spAutoFit/>
          </a:bodyPr>
          <a:lstStyle/>
          <a:p>
            <a:r>
              <a:rPr lang="en-US" dirty="0"/>
              <a:t>Datasets for Fairness in Language Models: An In-Depth Survey</a:t>
            </a:r>
            <a:endParaRPr lang="en-IN" dirty="0"/>
          </a:p>
        </p:txBody>
      </p:sp>
      <p:sp>
        <p:nvSpPr>
          <p:cNvPr id="4" name="TextBox 3">
            <a:extLst>
              <a:ext uri="{FF2B5EF4-FFF2-40B4-BE49-F238E27FC236}">
                <a16:creationId xmlns:a16="http://schemas.microsoft.com/office/drawing/2014/main" id="{1CAF9A5F-3070-5424-AB0F-E5FC23C25EBF}"/>
              </a:ext>
            </a:extLst>
          </p:cNvPr>
          <p:cNvSpPr txBox="1"/>
          <p:nvPr/>
        </p:nvSpPr>
        <p:spPr>
          <a:xfrm>
            <a:off x="348342" y="597932"/>
            <a:ext cx="11201402" cy="5632311"/>
          </a:xfrm>
          <a:prstGeom prst="rect">
            <a:avLst/>
          </a:prstGeom>
          <a:noFill/>
        </p:spPr>
        <p:txBody>
          <a:bodyPr wrap="square">
            <a:spAutoFit/>
          </a:bodyPr>
          <a:lstStyle/>
          <a:p>
            <a:endParaRPr lang="en-US" b="1" dirty="0"/>
          </a:p>
          <a:p>
            <a:r>
              <a:rPr lang="en-US" dirty="0" err="1"/>
              <a:t>CrowS</a:t>
            </a:r>
            <a:r>
              <a:rPr lang="en-US" dirty="0"/>
              <a:t>-Pairs</a:t>
            </a:r>
          </a:p>
          <a:p>
            <a:r>
              <a:rPr lang="en-US" dirty="0"/>
              <a:t>Design:</a:t>
            </a:r>
          </a:p>
          <a:p>
            <a:pPr lvl="1"/>
            <a:r>
              <a:rPr lang="en-US" i="1" dirty="0"/>
              <a:t>Minimal pairs</a:t>
            </a:r>
            <a:r>
              <a:rPr lang="en-US" dirty="0"/>
              <a:t> crafted by </a:t>
            </a:r>
            <a:r>
              <a:rPr lang="en-US" dirty="0" err="1"/>
              <a:t>crowdworkers</a:t>
            </a:r>
            <a:r>
              <a:rPr lang="en-US" dirty="0"/>
              <a:t>.</a:t>
            </a:r>
          </a:p>
          <a:p>
            <a:pPr lvl="1"/>
            <a:r>
              <a:rPr lang="en-US" dirty="0"/>
              <a:t>Example:</a:t>
            </a:r>
          </a:p>
          <a:p>
            <a:pPr lvl="2"/>
            <a:r>
              <a:rPr lang="en-US" dirty="0"/>
              <a:t>“The Black man was aggressive.”</a:t>
            </a:r>
          </a:p>
          <a:p>
            <a:pPr lvl="2"/>
            <a:r>
              <a:rPr lang="en-US" dirty="0"/>
              <a:t>“The White man was aggressive.”</a:t>
            </a:r>
          </a:p>
          <a:p>
            <a:pPr lvl="1"/>
            <a:r>
              <a:rPr lang="en-US" dirty="0"/>
              <a:t>If a model treats these differently → bias exposed.</a:t>
            </a:r>
          </a:p>
          <a:p>
            <a:r>
              <a:rPr lang="en-US" dirty="0"/>
              <a:t>Coverage:</a:t>
            </a:r>
          </a:p>
          <a:p>
            <a:pPr lvl="1"/>
            <a:r>
              <a:rPr lang="en-US" dirty="0"/>
              <a:t>9 demographic axes (gender, race, sexual orientation, religion, disability, etc.).</a:t>
            </a:r>
          </a:p>
          <a:p>
            <a:pPr lvl="1"/>
            <a:r>
              <a:rPr lang="en-US" dirty="0"/>
              <a:t>Multiple languages (English + translations like French, German, Filipino).</a:t>
            </a:r>
          </a:p>
          <a:p>
            <a:r>
              <a:rPr lang="en-US" dirty="0"/>
              <a:t>Strengths:</a:t>
            </a:r>
          </a:p>
          <a:p>
            <a:pPr lvl="1"/>
            <a:r>
              <a:rPr lang="en-US" dirty="0"/>
              <a:t>Broad demographic coverage.</a:t>
            </a:r>
          </a:p>
          <a:p>
            <a:pPr lvl="1"/>
            <a:r>
              <a:rPr lang="en-US" dirty="0"/>
              <a:t>Natural but controlled design.</a:t>
            </a:r>
          </a:p>
          <a:p>
            <a:r>
              <a:rPr lang="en-US" dirty="0"/>
              <a:t>Weaknesses:</a:t>
            </a:r>
          </a:p>
          <a:p>
            <a:pPr lvl="1"/>
            <a:r>
              <a:rPr lang="en-US" dirty="0"/>
              <a:t>Annotator subjectivity → annotation bias.</a:t>
            </a:r>
          </a:p>
          <a:p>
            <a:pPr lvl="1"/>
            <a:r>
              <a:rPr lang="en-US" dirty="0"/>
              <a:t>“Aggressive vs. kind” style contrasts sometimes feel artificial.</a:t>
            </a:r>
          </a:p>
          <a:p>
            <a:r>
              <a:rPr lang="en-US" dirty="0"/>
              <a:t>Bias analysis:</a:t>
            </a:r>
          </a:p>
          <a:p>
            <a:pPr lvl="1"/>
            <a:r>
              <a:rPr lang="en-US" dirty="0"/>
              <a:t>Strong stereotype leakage because pairs are explicitly designed around stereotypes.</a:t>
            </a:r>
          </a:p>
          <a:p>
            <a:pPr lvl="1"/>
            <a:r>
              <a:rPr lang="en-US" dirty="0"/>
              <a:t>High diagnostic power but not ecologically natural.</a:t>
            </a:r>
          </a:p>
        </p:txBody>
      </p:sp>
    </p:spTree>
    <p:extLst>
      <p:ext uri="{BB962C8B-B14F-4D97-AF65-F5344CB8AC3E}">
        <p14:creationId xmlns:p14="http://schemas.microsoft.com/office/powerpoint/2010/main" val="37368475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62150A-69CB-9E2A-365F-0B06A2BC30C6}"/>
              </a:ext>
            </a:extLst>
          </p:cNvPr>
          <p:cNvSpPr txBox="1"/>
          <p:nvPr/>
        </p:nvSpPr>
        <p:spPr>
          <a:xfrm>
            <a:off x="391886" y="326572"/>
            <a:ext cx="4581191" cy="2585323"/>
          </a:xfrm>
          <a:prstGeom prst="rect">
            <a:avLst/>
          </a:prstGeom>
          <a:noFill/>
        </p:spPr>
        <p:txBody>
          <a:bodyPr wrap="none" rtlCol="0">
            <a:spAutoFit/>
          </a:bodyPr>
          <a:lstStyle/>
          <a:p>
            <a:r>
              <a:rPr lang="en-IN" dirty="0"/>
              <a:t>Probing Principles</a:t>
            </a:r>
          </a:p>
          <a:p>
            <a:endParaRPr lang="en-IN" dirty="0"/>
          </a:p>
          <a:p>
            <a:r>
              <a:rPr lang="en-IN" dirty="0"/>
              <a:t>Probe: Synonym swaps, Entity swaps</a:t>
            </a:r>
          </a:p>
          <a:p>
            <a:r>
              <a:rPr lang="en-IN" dirty="0"/>
              <a:t>Judge: </a:t>
            </a:r>
          </a:p>
          <a:p>
            <a:pPr marL="285750" indent="-285750">
              <a:buFontTx/>
              <a:buChar char="-"/>
            </a:pPr>
            <a:r>
              <a:rPr lang="en-US" dirty="0"/>
              <a:t>Meaning preserved</a:t>
            </a:r>
          </a:p>
          <a:p>
            <a:pPr marL="285750" indent="-285750">
              <a:buFontTx/>
              <a:buChar char="-"/>
            </a:pPr>
            <a:r>
              <a:rPr lang="en-US" dirty="0"/>
              <a:t>P</a:t>
            </a:r>
            <a:r>
              <a:rPr lang="en-US"/>
              <a:t>robe </a:t>
            </a:r>
            <a:r>
              <a:rPr lang="en-US" dirty="0"/>
              <a:t>only affects surface fluency</a:t>
            </a:r>
          </a:p>
          <a:p>
            <a:pPr marL="285750" indent="-285750">
              <a:buFontTx/>
              <a:buChar char="-"/>
            </a:pPr>
            <a:r>
              <a:rPr lang="en-US" dirty="0"/>
              <a:t>Same gold rating for non-fluency aspects.</a:t>
            </a:r>
          </a:p>
          <a:p>
            <a:endParaRPr lang="en-US" dirty="0"/>
          </a:p>
          <a:p>
            <a:endParaRPr lang="en-IN" dirty="0"/>
          </a:p>
        </p:txBody>
      </p:sp>
    </p:spTree>
    <p:extLst>
      <p:ext uri="{BB962C8B-B14F-4D97-AF65-F5344CB8AC3E}">
        <p14:creationId xmlns:p14="http://schemas.microsoft.com/office/powerpoint/2010/main" val="193459951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FBBC25-CAE5-F815-3ECA-B0C9BB9DBE7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1C28917-FEA4-BDFB-F1BC-8F4426EE0B1C}"/>
              </a:ext>
            </a:extLst>
          </p:cNvPr>
          <p:cNvSpPr txBox="1"/>
          <p:nvPr/>
        </p:nvSpPr>
        <p:spPr>
          <a:xfrm>
            <a:off x="348342" y="228600"/>
            <a:ext cx="6321218" cy="369332"/>
          </a:xfrm>
          <a:prstGeom prst="rect">
            <a:avLst/>
          </a:prstGeom>
          <a:noFill/>
        </p:spPr>
        <p:txBody>
          <a:bodyPr wrap="none" rtlCol="0">
            <a:spAutoFit/>
          </a:bodyPr>
          <a:lstStyle/>
          <a:p>
            <a:r>
              <a:rPr lang="en-US" dirty="0" err="1"/>
              <a:t>SafetyBench</a:t>
            </a:r>
            <a:r>
              <a:rPr lang="en-US" dirty="0"/>
              <a:t>: Evaluating the Safety of Large Language Models</a:t>
            </a:r>
            <a:endParaRPr lang="en-IN" dirty="0"/>
          </a:p>
        </p:txBody>
      </p:sp>
      <p:sp>
        <p:nvSpPr>
          <p:cNvPr id="4" name="TextBox 3">
            <a:extLst>
              <a:ext uri="{FF2B5EF4-FFF2-40B4-BE49-F238E27FC236}">
                <a16:creationId xmlns:a16="http://schemas.microsoft.com/office/drawing/2014/main" id="{5E579EF6-3FC5-BB0C-5FE6-848453C2E2B8}"/>
              </a:ext>
            </a:extLst>
          </p:cNvPr>
          <p:cNvSpPr txBox="1"/>
          <p:nvPr/>
        </p:nvSpPr>
        <p:spPr>
          <a:xfrm>
            <a:off x="348342" y="1033361"/>
            <a:ext cx="11201402" cy="4247317"/>
          </a:xfrm>
          <a:prstGeom prst="rect">
            <a:avLst/>
          </a:prstGeom>
          <a:noFill/>
        </p:spPr>
        <p:txBody>
          <a:bodyPr wrap="square">
            <a:spAutoFit/>
          </a:bodyPr>
          <a:lstStyle/>
          <a:p>
            <a:r>
              <a:rPr lang="en-US" dirty="0"/>
              <a:t>Introduction</a:t>
            </a:r>
          </a:p>
          <a:p>
            <a:endParaRPr lang="en-US" dirty="0"/>
          </a:p>
          <a:p>
            <a:pPr marL="285750" indent="-285750">
              <a:buFontTx/>
              <a:buChar char="-"/>
            </a:pPr>
            <a:r>
              <a:rPr lang="en-US" dirty="0"/>
              <a:t>LLMs (ChatGPT, Claude, Llama, etc.) are now widely used but safety flaws (e.g., privacy leaks, toxic outputs) threaten trust and deployment.</a:t>
            </a:r>
          </a:p>
          <a:p>
            <a:pPr marL="285750" indent="-285750">
              <a:buFontTx/>
              <a:buChar char="-"/>
            </a:pPr>
            <a:r>
              <a:rPr lang="en-US" dirty="0"/>
              <a:t>Existing datasets (e.g., </a:t>
            </a:r>
            <a:r>
              <a:rPr lang="en-US" dirty="0" err="1"/>
              <a:t>RealToxicityPrompts</a:t>
            </a:r>
            <a:r>
              <a:rPr lang="en-US" dirty="0"/>
              <a:t>, BBQ) cover only one dimension (toxicity, bias) and not comprehensive safety.</a:t>
            </a:r>
          </a:p>
          <a:p>
            <a:pPr marL="285750" indent="-285750">
              <a:buFontTx/>
              <a:buChar char="-"/>
            </a:pPr>
            <a:r>
              <a:rPr lang="en-US" dirty="0"/>
              <a:t>Current safety evaluation methods rely on:</a:t>
            </a:r>
          </a:p>
          <a:p>
            <a:pPr marL="742950" lvl="1" indent="-285750">
              <a:buFontTx/>
              <a:buChar char="-"/>
            </a:pPr>
            <a:r>
              <a:rPr lang="en-US" dirty="0"/>
              <a:t>Manual evaluation -&gt; accurate but expensive.</a:t>
            </a:r>
          </a:p>
          <a:p>
            <a:pPr marL="742950" lvl="1" indent="-285750">
              <a:buFontTx/>
              <a:buChar char="-"/>
            </a:pPr>
            <a:r>
              <a:rPr lang="en-US" dirty="0"/>
              <a:t>Automatic detectors -&gt; scalable but error-prone.</a:t>
            </a:r>
          </a:p>
          <a:p>
            <a:pPr marL="285750" indent="-285750">
              <a:buFontTx/>
              <a:buChar char="-"/>
            </a:pPr>
            <a:endParaRPr lang="en-US" dirty="0"/>
          </a:p>
          <a:p>
            <a:pPr marL="285750" indent="-285750">
              <a:buFontTx/>
              <a:buChar char="-"/>
            </a:pPr>
            <a:r>
              <a:rPr lang="en-US" dirty="0" err="1"/>
              <a:t>SafetyBench</a:t>
            </a:r>
            <a:endParaRPr lang="en-US" dirty="0"/>
          </a:p>
          <a:p>
            <a:pPr marL="742950" lvl="1" indent="-285750">
              <a:buFontTx/>
              <a:buChar char="-"/>
            </a:pPr>
            <a:r>
              <a:rPr lang="en-US" dirty="0"/>
              <a:t>Multiple-choice format (like MMLU) → objective, cheap, automatic scoring.</a:t>
            </a:r>
          </a:p>
          <a:p>
            <a:pPr marL="742950" lvl="1" indent="-285750">
              <a:buFontTx/>
              <a:buChar char="-"/>
            </a:pPr>
            <a:r>
              <a:rPr lang="en-US" dirty="0"/>
              <a:t>Diverse categories (7 major safety topics).</a:t>
            </a:r>
          </a:p>
          <a:p>
            <a:pPr marL="742950" lvl="1" indent="-285750">
              <a:buFontTx/>
              <a:buChar char="-"/>
            </a:pPr>
            <a:r>
              <a:rPr lang="en-US" dirty="0"/>
              <a:t>Varied question types (dialogues, scenarios, safety comparisons).</a:t>
            </a:r>
          </a:p>
          <a:p>
            <a:pPr marL="742950" lvl="1" indent="-285750">
              <a:buFontTx/>
              <a:buChar char="-"/>
            </a:pPr>
            <a:r>
              <a:rPr lang="en-US" dirty="0"/>
              <a:t>Bilingual dataset (English + Chinese).</a:t>
            </a:r>
          </a:p>
        </p:txBody>
      </p:sp>
    </p:spTree>
    <p:extLst>
      <p:ext uri="{BB962C8B-B14F-4D97-AF65-F5344CB8AC3E}">
        <p14:creationId xmlns:p14="http://schemas.microsoft.com/office/powerpoint/2010/main" val="3193572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2AFFB-A9F6-8C09-85CE-5678194BC40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6D6EF59-8B5D-A72A-37DB-6373057B4D90}"/>
              </a:ext>
            </a:extLst>
          </p:cNvPr>
          <p:cNvSpPr txBox="1"/>
          <p:nvPr/>
        </p:nvSpPr>
        <p:spPr>
          <a:xfrm>
            <a:off x="348342" y="228600"/>
            <a:ext cx="9320565" cy="369332"/>
          </a:xfrm>
          <a:prstGeom prst="rect">
            <a:avLst/>
          </a:prstGeom>
          <a:noFill/>
        </p:spPr>
        <p:txBody>
          <a:bodyPr wrap="none" rtlCol="0">
            <a:spAutoFit/>
          </a:bodyPr>
          <a:lstStyle/>
          <a:p>
            <a:r>
              <a:rPr lang="en-IN" dirty="0"/>
              <a:t>Themis: A Reference-free NLG Evaluation Language Model with Flexibility and Interpretability</a:t>
            </a:r>
          </a:p>
        </p:txBody>
      </p:sp>
      <p:sp>
        <p:nvSpPr>
          <p:cNvPr id="3" name="TextBox 2">
            <a:extLst>
              <a:ext uri="{FF2B5EF4-FFF2-40B4-BE49-F238E27FC236}">
                <a16:creationId xmlns:a16="http://schemas.microsoft.com/office/drawing/2014/main" id="{DC2E3887-693A-B025-0EB9-9F323EEFCDF6}"/>
              </a:ext>
            </a:extLst>
          </p:cNvPr>
          <p:cNvSpPr txBox="1"/>
          <p:nvPr/>
        </p:nvSpPr>
        <p:spPr>
          <a:xfrm>
            <a:off x="348342" y="1317703"/>
            <a:ext cx="12268200" cy="6111738"/>
          </a:xfrm>
          <a:prstGeom prst="rect">
            <a:avLst/>
          </a:prstGeom>
          <a:noFill/>
        </p:spPr>
        <p:txBody>
          <a:bodyPr wrap="square" rtlCol="0">
            <a:spAutoFit/>
          </a:bodyPr>
          <a:lstStyle/>
          <a:p>
            <a:pPr>
              <a:lnSpc>
                <a:spcPct val="200000"/>
              </a:lnSpc>
            </a:pPr>
            <a:r>
              <a:rPr lang="en-US" dirty="0"/>
              <a:t>Multi-Perspective Consistency Verification</a:t>
            </a:r>
          </a:p>
          <a:p>
            <a:pPr marL="285750" indent="-285750">
              <a:lnSpc>
                <a:spcPct val="200000"/>
              </a:lnSpc>
              <a:buFontTx/>
              <a:buChar char="-"/>
            </a:pPr>
            <a:r>
              <a:rPr lang="en-US" dirty="0"/>
              <a:t>To ensure high-quality data for SFT:</a:t>
            </a:r>
          </a:p>
          <a:p>
            <a:pPr marL="742950" lvl="1" indent="-285750">
              <a:lnSpc>
                <a:spcPct val="200000"/>
              </a:lnSpc>
              <a:buFontTx/>
              <a:buChar char="-"/>
            </a:pPr>
            <a:r>
              <a:rPr lang="en-US" dirty="0"/>
              <a:t>Self-Consistency: Keep samples where GPT-4 gives the same rating across 10 samplings.</a:t>
            </a:r>
          </a:p>
          <a:p>
            <a:pPr marL="742950" lvl="1" indent="-285750">
              <a:lnSpc>
                <a:spcPct val="200000"/>
              </a:lnSpc>
              <a:buFontTx/>
              <a:buChar char="-"/>
            </a:pPr>
            <a:r>
              <a:rPr lang="en-US" dirty="0"/>
              <a:t>Cross-Validation: Retain samples where human and GPT-4 ratings agree.</a:t>
            </a:r>
          </a:p>
          <a:p>
            <a:pPr marL="742950" lvl="1" indent="-285750">
              <a:lnSpc>
                <a:spcPct val="200000"/>
              </a:lnSpc>
              <a:buFontTx/>
              <a:buChar char="-"/>
            </a:pPr>
            <a:r>
              <a:rPr lang="en-US" dirty="0"/>
              <a:t>Evaluation Inspection: Ask GPT-4 to check for consistency between analyses and rating and analyses and aspect.</a:t>
            </a:r>
          </a:p>
          <a:p>
            <a:pPr marL="285750" indent="-285750">
              <a:lnSpc>
                <a:spcPct val="200000"/>
              </a:lnSpc>
              <a:buFontTx/>
              <a:buChar char="-"/>
            </a:pPr>
            <a:endParaRPr lang="en-IN" dirty="0"/>
          </a:p>
          <a:p>
            <a:pPr>
              <a:lnSpc>
                <a:spcPct val="200000"/>
              </a:lnSpc>
            </a:pPr>
            <a:r>
              <a:rPr lang="en-IN" dirty="0"/>
              <a:t>Preference alignment using modified DPO</a:t>
            </a:r>
            <a:r>
              <a:rPr lang="en-US" dirty="0"/>
              <a:t>:</a:t>
            </a:r>
          </a:p>
          <a:p>
            <a:pPr marL="285750" indent="-285750">
              <a:lnSpc>
                <a:spcPct val="200000"/>
              </a:lnSpc>
              <a:buFontTx/>
              <a:buChar char="-"/>
            </a:pPr>
            <a:r>
              <a:rPr lang="en-US" dirty="0"/>
              <a:t>Construct preference pairs from GPT-4 annotations: consistent vs inconsistent ratings.</a:t>
            </a:r>
          </a:p>
          <a:p>
            <a:pPr marL="285750" indent="-285750">
              <a:lnSpc>
                <a:spcPct val="200000"/>
              </a:lnSpc>
              <a:buFontTx/>
              <a:buChar char="-"/>
            </a:pPr>
            <a:r>
              <a:rPr lang="en-US" dirty="0"/>
              <a:t>Adjust reward differences based on rating distance, leading to rating-guided DPO, which better fits NLG evaluation.</a:t>
            </a:r>
          </a:p>
          <a:p>
            <a:pPr>
              <a:lnSpc>
                <a:spcPct val="200000"/>
              </a:lnSpc>
            </a:pPr>
            <a:endParaRPr lang="en-IN" dirty="0"/>
          </a:p>
          <a:p>
            <a:pPr>
              <a:lnSpc>
                <a:spcPct val="200000"/>
              </a:lnSpc>
            </a:pPr>
            <a:endParaRPr lang="en-IN" dirty="0"/>
          </a:p>
        </p:txBody>
      </p:sp>
    </p:spTree>
    <p:extLst>
      <p:ext uri="{BB962C8B-B14F-4D97-AF65-F5344CB8AC3E}">
        <p14:creationId xmlns:p14="http://schemas.microsoft.com/office/powerpoint/2010/main" val="31139593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EA74E4-BD3E-82DD-919F-1878C77B5B5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880FE11-4FF9-85EC-158A-CD8C4E7BF612}"/>
              </a:ext>
            </a:extLst>
          </p:cNvPr>
          <p:cNvSpPr txBox="1"/>
          <p:nvPr/>
        </p:nvSpPr>
        <p:spPr>
          <a:xfrm>
            <a:off x="348342" y="228600"/>
            <a:ext cx="6321218" cy="369332"/>
          </a:xfrm>
          <a:prstGeom prst="rect">
            <a:avLst/>
          </a:prstGeom>
          <a:noFill/>
        </p:spPr>
        <p:txBody>
          <a:bodyPr wrap="none" rtlCol="0">
            <a:spAutoFit/>
          </a:bodyPr>
          <a:lstStyle/>
          <a:p>
            <a:r>
              <a:rPr lang="en-US" dirty="0" err="1"/>
              <a:t>SafetyBench</a:t>
            </a:r>
            <a:r>
              <a:rPr lang="en-US" dirty="0"/>
              <a:t>: Evaluating the Safety of Large Language Models</a:t>
            </a:r>
            <a:endParaRPr lang="en-IN" dirty="0"/>
          </a:p>
        </p:txBody>
      </p:sp>
      <p:sp>
        <p:nvSpPr>
          <p:cNvPr id="4" name="TextBox 3">
            <a:extLst>
              <a:ext uri="{FF2B5EF4-FFF2-40B4-BE49-F238E27FC236}">
                <a16:creationId xmlns:a16="http://schemas.microsoft.com/office/drawing/2014/main" id="{28E11351-532D-CC78-E6E4-7B265DE05EC5}"/>
              </a:ext>
            </a:extLst>
          </p:cNvPr>
          <p:cNvSpPr txBox="1"/>
          <p:nvPr/>
        </p:nvSpPr>
        <p:spPr>
          <a:xfrm>
            <a:off x="348342" y="1033361"/>
            <a:ext cx="11201402" cy="3970318"/>
          </a:xfrm>
          <a:prstGeom prst="rect">
            <a:avLst/>
          </a:prstGeom>
          <a:noFill/>
        </p:spPr>
        <p:txBody>
          <a:bodyPr wrap="square">
            <a:spAutoFit/>
          </a:bodyPr>
          <a:lstStyle/>
          <a:p>
            <a:r>
              <a:rPr lang="en-US" dirty="0"/>
              <a:t>Related works</a:t>
            </a:r>
          </a:p>
          <a:p>
            <a:endParaRPr lang="en-US" dirty="0"/>
          </a:p>
          <a:p>
            <a:r>
              <a:rPr lang="en-US" dirty="0"/>
              <a:t>Safety Benchmarks for LLMs</a:t>
            </a:r>
          </a:p>
          <a:p>
            <a:pPr marL="285750" indent="-285750">
              <a:buFontTx/>
              <a:buChar char="-"/>
            </a:pPr>
            <a:r>
              <a:rPr lang="en-US" dirty="0"/>
              <a:t>Previous ones target narrow domains:</a:t>
            </a:r>
          </a:p>
          <a:p>
            <a:pPr marL="285750" indent="-285750">
              <a:buFontTx/>
              <a:buChar char="-"/>
            </a:pPr>
            <a:r>
              <a:rPr lang="en-US" dirty="0" err="1"/>
              <a:t>Winogender</a:t>
            </a:r>
            <a:r>
              <a:rPr lang="en-US" dirty="0"/>
              <a:t> → gender bias</a:t>
            </a:r>
          </a:p>
          <a:p>
            <a:pPr marL="285750" indent="-285750">
              <a:buFontTx/>
              <a:buChar char="-"/>
            </a:pPr>
            <a:r>
              <a:rPr lang="en-US" dirty="0" err="1"/>
              <a:t>RealToxicityPrompts</a:t>
            </a:r>
            <a:r>
              <a:rPr lang="en-US" dirty="0"/>
              <a:t> → toxicity</a:t>
            </a:r>
          </a:p>
          <a:p>
            <a:pPr marL="285750" indent="-285750">
              <a:buFontTx/>
              <a:buChar char="-"/>
            </a:pPr>
            <a:r>
              <a:rPr lang="en-US" dirty="0"/>
              <a:t>BBQ → multi-axis social bias</a:t>
            </a:r>
          </a:p>
          <a:p>
            <a:pPr marL="285750" indent="-285750">
              <a:buFontTx/>
              <a:buChar char="-"/>
            </a:pPr>
            <a:r>
              <a:rPr lang="en-US" dirty="0"/>
              <a:t>Red-teaming studies → adversarial attacks</a:t>
            </a:r>
          </a:p>
          <a:p>
            <a:endParaRPr lang="en-US" dirty="0"/>
          </a:p>
          <a:p>
            <a:r>
              <a:rPr lang="en-US" dirty="0"/>
              <a:t>Recent Chinese benchmarks (Sun et al. 2023; Xu et al. 2023) expand coverage but are Chinese-only and rely on subjective evaluation of responses.</a:t>
            </a:r>
          </a:p>
          <a:p>
            <a:endParaRPr lang="en-US" dirty="0"/>
          </a:p>
          <a:p>
            <a:r>
              <a:rPr lang="en-US" dirty="0" err="1"/>
              <a:t>SafetyBench’s</a:t>
            </a:r>
            <a:r>
              <a:rPr lang="en-US" dirty="0"/>
              <a:t> innovation:</a:t>
            </a:r>
          </a:p>
          <a:p>
            <a:r>
              <a:rPr lang="en-US" dirty="0"/>
              <a:t>Automatic MCQ-based evaluation that spans 7 categories, bilingual, and cost-effective.</a:t>
            </a:r>
          </a:p>
        </p:txBody>
      </p:sp>
    </p:spTree>
    <p:extLst>
      <p:ext uri="{BB962C8B-B14F-4D97-AF65-F5344CB8AC3E}">
        <p14:creationId xmlns:p14="http://schemas.microsoft.com/office/powerpoint/2010/main" val="31992084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457A7E-F7B9-A8C5-EE90-74B2461BACF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3178207-5CD0-15C4-6378-1DEA78B14BC6}"/>
              </a:ext>
            </a:extLst>
          </p:cNvPr>
          <p:cNvSpPr txBox="1"/>
          <p:nvPr/>
        </p:nvSpPr>
        <p:spPr>
          <a:xfrm>
            <a:off x="348342" y="228600"/>
            <a:ext cx="6321218" cy="369332"/>
          </a:xfrm>
          <a:prstGeom prst="rect">
            <a:avLst/>
          </a:prstGeom>
          <a:noFill/>
        </p:spPr>
        <p:txBody>
          <a:bodyPr wrap="none" rtlCol="0">
            <a:spAutoFit/>
          </a:bodyPr>
          <a:lstStyle/>
          <a:p>
            <a:r>
              <a:rPr lang="en-US" dirty="0" err="1"/>
              <a:t>SafetyBench</a:t>
            </a:r>
            <a:r>
              <a:rPr lang="en-US" dirty="0"/>
              <a:t>: Evaluating the Safety of Large Language Models</a:t>
            </a:r>
            <a:endParaRPr lang="en-IN" dirty="0"/>
          </a:p>
        </p:txBody>
      </p:sp>
      <p:sp>
        <p:nvSpPr>
          <p:cNvPr id="4" name="TextBox 3">
            <a:extLst>
              <a:ext uri="{FF2B5EF4-FFF2-40B4-BE49-F238E27FC236}">
                <a16:creationId xmlns:a16="http://schemas.microsoft.com/office/drawing/2014/main" id="{A3CAFB19-1F7D-96AF-D1FC-9747EA005C21}"/>
              </a:ext>
            </a:extLst>
          </p:cNvPr>
          <p:cNvSpPr txBox="1"/>
          <p:nvPr/>
        </p:nvSpPr>
        <p:spPr>
          <a:xfrm>
            <a:off x="123642" y="997089"/>
            <a:ext cx="4626429" cy="5632311"/>
          </a:xfrm>
          <a:prstGeom prst="rect">
            <a:avLst/>
          </a:prstGeom>
          <a:noFill/>
        </p:spPr>
        <p:txBody>
          <a:bodyPr wrap="square">
            <a:spAutoFit/>
          </a:bodyPr>
          <a:lstStyle/>
          <a:p>
            <a:r>
              <a:rPr lang="en-US" dirty="0"/>
              <a:t>Problem Categories</a:t>
            </a:r>
          </a:p>
          <a:p>
            <a:r>
              <a:rPr lang="en-US" dirty="0"/>
              <a:t>7 categories derived from prior Chinese benchmarks (Sun et al. 2023</a:t>
            </a:r>
          </a:p>
          <a:p>
            <a:endParaRPr lang="en-US" dirty="0"/>
          </a:p>
          <a:p>
            <a:r>
              <a:rPr lang="en-US" dirty="0"/>
              <a:t>Data Collection</a:t>
            </a:r>
          </a:p>
          <a:p>
            <a:r>
              <a:rPr lang="en-US" dirty="0"/>
              <a:t>Three sources were used:</a:t>
            </a:r>
          </a:p>
          <a:p>
            <a:pPr marL="285750" indent="-285750">
              <a:buFontTx/>
              <a:buChar char="-"/>
            </a:pPr>
            <a:r>
              <a:rPr lang="en-US" dirty="0"/>
              <a:t>Existing Datasets – e.g., offensive language, moral reasoning corpora.</a:t>
            </a:r>
          </a:p>
          <a:p>
            <a:pPr marL="285750" indent="-285750">
              <a:buFontTx/>
              <a:buChar char="-"/>
            </a:pPr>
            <a:r>
              <a:rPr lang="en-US" dirty="0"/>
              <a:t>Exams – Chinese “morality and law” or “safety” test papers (≈ 2,000 curated).</a:t>
            </a:r>
          </a:p>
          <a:p>
            <a:pPr marL="285750" indent="-285750">
              <a:buFontTx/>
              <a:buChar char="-"/>
            </a:pPr>
            <a:r>
              <a:rPr lang="en-US" dirty="0"/>
              <a:t>Data Augmentation – ChatGPT-generated questions for under-represented categories (Mental Health, Privacy, etc.) verified manually.</a:t>
            </a:r>
          </a:p>
          <a:p>
            <a:endParaRPr lang="en-US" dirty="0"/>
          </a:p>
          <a:p>
            <a:r>
              <a:rPr lang="en-US" dirty="0"/>
              <a:t>A Baidu translation API (not ChatGPT) was used for cross-language conversion because ChatGPT sometimes refused unsafe text or sanitized it.</a:t>
            </a:r>
          </a:p>
          <a:p>
            <a:endParaRPr lang="en-US" dirty="0"/>
          </a:p>
        </p:txBody>
      </p:sp>
      <p:pic>
        <p:nvPicPr>
          <p:cNvPr id="5" name="Picture 4">
            <a:extLst>
              <a:ext uri="{FF2B5EF4-FFF2-40B4-BE49-F238E27FC236}">
                <a16:creationId xmlns:a16="http://schemas.microsoft.com/office/drawing/2014/main" id="{C6CB6D46-3A37-AAE7-3168-D928C7931E24}"/>
              </a:ext>
            </a:extLst>
          </p:cNvPr>
          <p:cNvPicPr>
            <a:picLocks noChangeAspect="1"/>
          </p:cNvPicPr>
          <p:nvPr/>
        </p:nvPicPr>
        <p:blipFill>
          <a:blip r:embed="rId2"/>
          <a:stretch>
            <a:fillRect/>
          </a:stretch>
        </p:blipFill>
        <p:spPr>
          <a:xfrm>
            <a:off x="4729792" y="1083128"/>
            <a:ext cx="7462208" cy="4777783"/>
          </a:xfrm>
          <a:prstGeom prst="rect">
            <a:avLst/>
          </a:prstGeom>
        </p:spPr>
      </p:pic>
    </p:spTree>
    <p:extLst>
      <p:ext uri="{BB962C8B-B14F-4D97-AF65-F5344CB8AC3E}">
        <p14:creationId xmlns:p14="http://schemas.microsoft.com/office/powerpoint/2010/main" val="26169605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2000BA-5FF0-29E7-CCF6-23A4964F4F4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34791A1-0536-6487-82D3-DD7C8E9D46B7}"/>
              </a:ext>
            </a:extLst>
          </p:cNvPr>
          <p:cNvSpPr txBox="1"/>
          <p:nvPr/>
        </p:nvSpPr>
        <p:spPr>
          <a:xfrm>
            <a:off x="228599" y="0"/>
            <a:ext cx="11201402" cy="7017306"/>
          </a:xfrm>
          <a:prstGeom prst="rect">
            <a:avLst/>
          </a:prstGeom>
          <a:noFill/>
        </p:spPr>
        <p:txBody>
          <a:bodyPr wrap="square">
            <a:spAutoFit/>
          </a:bodyPr>
          <a:lstStyle/>
          <a:p>
            <a:r>
              <a:rPr lang="en-US" dirty="0"/>
              <a:t>7 considered safety issues: </a:t>
            </a:r>
          </a:p>
          <a:p>
            <a:endParaRPr lang="en-US" dirty="0"/>
          </a:p>
          <a:p>
            <a:r>
              <a:rPr lang="en-US" dirty="0"/>
              <a:t>1. Offensiveness. This category is about threat, insult, scorn, profanity, sarcasm, impoliteness, etc. LLMs are required to identify and oppose these offensive contents or actions. </a:t>
            </a:r>
          </a:p>
          <a:p>
            <a:pPr marL="342900" indent="-342900">
              <a:buAutoNum type="arabicPeriod"/>
            </a:pPr>
            <a:endParaRPr lang="en-US" dirty="0"/>
          </a:p>
          <a:p>
            <a:r>
              <a:rPr lang="en-US" dirty="0"/>
              <a:t>2. Unfairness and Bias. This type of safety problem is mainly about social bias across various topics such as race, gender, religion, etc. LLMs are expected to identify and avoid unfair and biased expressions and actions. </a:t>
            </a:r>
          </a:p>
          <a:p>
            <a:endParaRPr lang="en-US" dirty="0"/>
          </a:p>
          <a:p>
            <a:r>
              <a:rPr lang="en-US" dirty="0"/>
              <a:t>3. Physical Health. This category focuses on actions or expressions that may influence human physical health. LLMs should know appropriate actions or expressions in various scenarios to maintain physical health. </a:t>
            </a:r>
          </a:p>
          <a:p>
            <a:endParaRPr lang="en-US" dirty="0"/>
          </a:p>
          <a:p>
            <a:r>
              <a:rPr lang="en-US" dirty="0"/>
              <a:t>4. Mental Health. Different from physical health, this category pays more attention to health issues related to psychology, spirit, emotions, mentality, etc. LLMs should know correct ways to maintain mental health and prevent any adverse impacts on the mental well-being of individuals.</a:t>
            </a:r>
          </a:p>
          <a:p>
            <a:endParaRPr lang="en-US" dirty="0"/>
          </a:p>
          <a:p>
            <a:r>
              <a:rPr lang="en-US" dirty="0"/>
              <a:t>5. Illegal Activities. This category focuses on illegal behaviors, which could cause negative societal repercussions. LLMs need to distinguish between legal and illegal behaviors and have basic knowledge of law. </a:t>
            </a:r>
          </a:p>
          <a:p>
            <a:endParaRPr lang="en-US" dirty="0"/>
          </a:p>
          <a:p>
            <a:r>
              <a:rPr lang="en-US" dirty="0"/>
              <a:t>6. Ethics and Morality. Besides behaviors that clearly violate the law, there are also many other activities that are immoral. This cate gory focuses on morally related issues. LLMs should have a high level of ethics and be </a:t>
            </a:r>
            <a:r>
              <a:rPr lang="en-US" dirty="0" err="1"/>
              <a:t>ob</a:t>
            </a:r>
            <a:r>
              <a:rPr lang="en-US" dirty="0"/>
              <a:t> </a:t>
            </a:r>
            <a:r>
              <a:rPr lang="en-US" dirty="0" err="1"/>
              <a:t>ject</a:t>
            </a:r>
            <a:r>
              <a:rPr lang="en-US" dirty="0"/>
              <a:t> to unethical behaviors or speeches. </a:t>
            </a:r>
          </a:p>
          <a:p>
            <a:endParaRPr lang="en-US" dirty="0"/>
          </a:p>
          <a:p>
            <a:r>
              <a:rPr lang="en-US" dirty="0"/>
              <a:t>7. Privacy and Property. This category concentrates on the issues related to privacy, property, investment, etc. LLMs should possess a keen understanding of privacy and property, with a commitment to preventing any inadvertent breaches of user privacy or loss of property.</a:t>
            </a:r>
          </a:p>
        </p:txBody>
      </p:sp>
    </p:spTree>
    <p:extLst>
      <p:ext uri="{BB962C8B-B14F-4D97-AF65-F5344CB8AC3E}">
        <p14:creationId xmlns:p14="http://schemas.microsoft.com/office/powerpoint/2010/main" val="382048891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FA95C-FE5F-498C-8E87-CE8BAAE2FDA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3B273DC-4F8B-7F9B-BC4B-6751BC2882ED}"/>
              </a:ext>
            </a:extLst>
          </p:cNvPr>
          <p:cNvSpPr txBox="1"/>
          <p:nvPr/>
        </p:nvSpPr>
        <p:spPr>
          <a:xfrm>
            <a:off x="348342" y="228600"/>
            <a:ext cx="6321218" cy="369332"/>
          </a:xfrm>
          <a:prstGeom prst="rect">
            <a:avLst/>
          </a:prstGeom>
          <a:noFill/>
        </p:spPr>
        <p:txBody>
          <a:bodyPr wrap="none" rtlCol="0">
            <a:spAutoFit/>
          </a:bodyPr>
          <a:lstStyle/>
          <a:p>
            <a:r>
              <a:rPr lang="en-US" dirty="0" err="1"/>
              <a:t>SafetyBench</a:t>
            </a:r>
            <a:r>
              <a:rPr lang="en-US" dirty="0"/>
              <a:t>: Evaluating the Safety of Large Language Models</a:t>
            </a:r>
            <a:endParaRPr lang="en-IN" dirty="0"/>
          </a:p>
        </p:txBody>
      </p:sp>
      <p:sp>
        <p:nvSpPr>
          <p:cNvPr id="4" name="TextBox 3">
            <a:extLst>
              <a:ext uri="{FF2B5EF4-FFF2-40B4-BE49-F238E27FC236}">
                <a16:creationId xmlns:a16="http://schemas.microsoft.com/office/drawing/2014/main" id="{3C92BF3D-CD6E-BA33-7149-D0768A1C466D}"/>
              </a:ext>
            </a:extLst>
          </p:cNvPr>
          <p:cNvSpPr txBox="1"/>
          <p:nvPr/>
        </p:nvSpPr>
        <p:spPr>
          <a:xfrm>
            <a:off x="348342" y="1033361"/>
            <a:ext cx="11647715" cy="4247317"/>
          </a:xfrm>
          <a:prstGeom prst="rect">
            <a:avLst/>
          </a:prstGeom>
          <a:noFill/>
        </p:spPr>
        <p:txBody>
          <a:bodyPr wrap="square">
            <a:spAutoFit/>
          </a:bodyPr>
          <a:lstStyle/>
          <a:p>
            <a:r>
              <a:rPr lang="en-US" dirty="0"/>
              <a:t>Evaluated Models</a:t>
            </a:r>
          </a:p>
          <a:p>
            <a:pPr marL="285750" indent="-285750">
              <a:buFontTx/>
              <a:buChar char="-"/>
            </a:pPr>
            <a:r>
              <a:rPr lang="en-US" dirty="0"/>
              <a:t>OpenAI: GPT-4, GPT-3.5-turbo, text-davinci-003</a:t>
            </a:r>
          </a:p>
          <a:p>
            <a:pPr marL="285750" indent="-285750">
              <a:buFontTx/>
              <a:buChar char="-"/>
            </a:pPr>
            <a:r>
              <a:rPr lang="en-US" dirty="0"/>
              <a:t>Chinese APIs: ChatGLM2, Qwen, ERNIE-Bot, </a:t>
            </a:r>
            <a:r>
              <a:rPr lang="en-US" dirty="0" err="1"/>
              <a:t>SparkDesk</a:t>
            </a:r>
            <a:endParaRPr lang="en-US" dirty="0"/>
          </a:p>
          <a:p>
            <a:pPr marL="285750" indent="-285750">
              <a:buFontTx/>
              <a:buChar char="-"/>
            </a:pPr>
            <a:r>
              <a:rPr lang="en-US" dirty="0"/>
              <a:t>Open Source: Llama2, Vicuna, </a:t>
            </a:r>
            <a:r>
              <a:rPr lang="en-US" dirty="0" err="1"/>
              <a:t>Baichuan</a:t>
            </a:r>
            <a:r>
              <a:rPr lang="en-US" dirty="0"/>
              <a:t>, </a:t>
            </a:r>
            <a:r>
              <a:rPr lang="en-US" dirty="0" err="1"/>
              <a:t>WizardLM</a:t>
            </a:r>
            <a:r>
              <a:rPr lang="en-US" dirty="0"/>
              <a:t>, </a:t>
            </a:r>
            <a:r>
              <a:rPr lang="en-US" dirty="0" err="1"/>
              <a:t>InternLM</a:t>
            </a:r>
            <a:r>
              <a:rPr lang="en-US" dirty="0"/>
              <a:t>, etc.</a:t>
            </a:r>
          </a:p>
          <a:p>
            <a:pPr marL="285750" indent="-285750">
              <a:buFontTx/>
              <a:buChar char="-"/>
            </a:pPr>
            <a:endParaRPr lang="en-US" dirty="0"/>
          </a:p>
          <a:p>
            <a:r>
              <a:rPr lang="en-US" dirty="0"/>
              <a:t>Results</a:t>
            </a:r>
          </a:p>
          <a:p>
            <a:r>
              <a:rPr lang="en-US" dirty="0"/>
              <a:t>Zero-shot:</a:t>
            </a:r>
          </a:p>
          <a:p>
            <a:pPr marL="285750" indent="-285750">
              <a:buFontTx/>
              <a:buChar char="-"/>
            </a:pPr>
            <a:r>
              <a:rPr lang="en-US" dirty="0"/>
              <a:t>GPT-4: ~89%, far ahead of others (gpt-3.5 ≈ 80%, </a:t>
            </a:r>
            <a:r>
              <a:rPr lang="en-US" dirty="0" err="1"/>
              <a:t>ChatGLM</a:t>
            </a:r>
            <a:r>
              <a:rPr lang="en-US" dirty="0"/>
              <a:t> ≈ 76%). Largest gaps in Physical Health and Ethics/Morality.</a:t>
            </a:r>
          </a:p>
          <a:p>
            <a:pPr marL="285750" indent="-285750">
              <a:buFontTx/>
              <a:buChar char="-"/>
            </a:pPr>
            <a:r>
              <a:rPr lang="en-US" dirty="0"/>
              <a:t>GPT-4 weaker in Unfairness &amp; Bias, sometimes misjudging neutral statements as biased.</a:t>
            </a:r>
          </a:p>
          <a:p>
            <a:pPr marL="285750" indent="-285750">
              <a:buFontTx/>
              <a:buChar char="-"/>
            </a:pPr>
            <a:r>
              <a:rPr lang="en-US" dirty="0"/>
              <a:t>Chinese models outperform on Chinese data; OpenAI models balanced bilingual performance.</a:t>
            </a:r>
          </a:p>
          <a:p>
            <a:r>
              <a:rPr lang="en-US" dirty="0"/>
              <a:t>Five-shot:</a:t>
            </a:r>
          </a:p>
          <a:p>
            <a:r>
              <a:rPr lang="en-US" dirty="0"/>
              <a:t>Mixed gains:</a:t>
            </a:r>
          </a:p>
          <a:p>
            <a:pPr marL="285750" indent="-285750">
              <a:buFontTx/>
              <a:buChar char="-"/>
            </a:pPr>
            <a:r>
              <a:rPr lang="en-US" dirty="0"/>
              <a:t>Some models (text-davinci-003) improved.</a:t>
            </a:r>
          </a:p>
          <a:p>
            <a:pPr marL="285750" indent="-285750">
              <a:buFontTx/>
              <a:buChar char="-"/>
            </a:pPr>
            <a:r>
              <a:rPr lang="en-US" dirty="0"/>
              <a:t>Others (gpt-3.5) worsened due to “alignment tax” (alignment training can reduce few-shot learning).</a:t>
            </a:r>
          </a:p>
        </p:txBody>
      </p:sp>
    </p:spTree>
    <p:extLst>
      <p:ext uri="{BB962C8B-B14F-4D97-AF65-F5344CB8AC3E}">
        <p14:creationId xmlns:p14="http://schemas.microsoft.com/office/powerpoint/2010/main" val="1588373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BA7168-4B69-EC1F-A8F3-463DE1FAC8A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2855F32-40AB-B369-1091-1F0F9650FC52}"/>
              </a:ext>
            </a:extLst>
          </p:cNvPr>
          <p:cNvSpPr txBox="1"/>
          <p:nvPr/>
        </p:nvSpPr>
        <p:spPr>
          <a:xfrm>
            <a:off x="348342" y="228600"/>
            <a:ext cx="6321218" cy="369332"/>
          </a:xfrm>
          <a:prstGeom prst="rect">
            <a:avLst/>
          </a:prstGeom>
          <a:noFill/>
        </p:spPr>
        <p:txBody>
          <a:bodyPr wrap="none" rtlCol="0">
            <a:spAutoFit/>
          </a:bodyPr>
          <a:lstStyle/>
          <a:p>
            <a:r>
              <a:rPr lang="en-US" dirty="0" err="1"/>
              <a:t>SafetyBench</a:t>
            </a:r>
            <a:r>
              <a:rPr lang="en-US" dirty="0"/>
              <a:t>: Evaluating the Safety of Large Language Models</a:t>
            </a:r>
            <a:endParaRPr lang="en-IN" dirty="0"/>
          </a:p>
        </p:txBody>
      </p:sp>
      <p:sp>
        <p:nvSpPr>
          <p:cNvPr id="4" name="TextBox 3">
            <a:extLst>
              <a:ext uri="{FF2B5EF4-FFF2-40B4-BE49-F238E27FC236}">
                <a16:creationId xmlns:a16="http://schemas.microsoft.com/office/drawing/2014/main" id="{E0DB9EA4-5306-40EF-939E-47D1CB0F3003}"/>
              </a:ext>
            </a:extLst>
          </p:cNvPr>
          <p:cNvSpPr txBox="1"/>
          <p:nvPr/>
        </p:nvSpPr>
        <p:spPr>
          <a:xfrm>
            <a:off x="348342" y="2073252"/>
            <a:ext cx="11647715" cy="3693319"/>
          </a:xfrm>
          <a:prstGeom prst="rect">
            <a:avLst/>
          </a:prstGeom>
          <a:noFill/>
        </p:spPr>
        <p:txBody>
          <a:bodyPr wrap="square">
            <a:spAutoFit/>
          </a:bodyPr>
          <a:lstStyle/>
          <a:p>
            <a:r>
              <a:rPr lang="en-IN" dirty="0"/>
              <a:t>Understanding vs Generation</a:t>
            </a:r>
          </a:p>
          <a:p>
            <a:endParaRPr lang="en-IN" dirty="0"/>
          </a:p>
          <a:p>
            <a:r>
              <a:rPr lang="en-IN" dirty="0"/>
              <a:t>Do higher </a:t>
            </a:r>
            <a:r>
              <a:rPr lang="en-IN" i="1" dirty="0" err="1"/>
              <a:t>SafetyBench</a:t>
            </a:r>
            <a:r>
              <a:rPr lang="en-IN" dirty="0"/>
              <a:t> scores predict </a:t>
            </a:r>
            <a:r>
              <a:rPr lang="en-IN" i="1" dirty="0"/>
              <a:t>safer generation </a:t>
            </a:r>
            <a:r>
              <a:rPr lang="en-IN" i="1" dirty="0" err="1"/>
              <a:t>behavior</a:t>
            </a:r>
            <a:r>
              <a:rPr lang="en-IN" dirty="0"/>
              <a:t>?</a:t>
            </a:r>
          </a:p>
          <a:p>
            <a:br>
              <a:rPr lang="en-IN" dirty="0"/>
            </a:br>
            <a:r>
              <a:rPr lang="en-IN" dirty="0"/>
              <a:t>Convert MCQs → user queries (two styles):</a:t>
            </a:r>
          </a:p>
          <a:p>
            <a:pPr marL="285750" indent="-285750">
              <a:buFontTx/>
              <a:buChar char="-"/>
            </a:pPr>
            <a:r>
              <a:rPr lang="en-IN" i="1" dirty="0"/>
              <a:t>Constrained</a:t>
            </a:r>
            <a:r>
              <a:rPr lang="en-IN" dirty="0"/>
              <a:t>: “I have options 1–4, which are good?”</a:t>
            </a:r>
          </a:p>
          <a:p>
            <a:pPr marL="285750" indent="-285750">
              <a:buFontTx/>
              <a:buChar char="-"/>
            </a:pPr>
            <a:r>
              <a:rPr lang="en-IN" i="1" dirty="0"/>
              <a:t>Open-ended</a:t>
            </a:r>
            <a:r>
              <a:rPr lang="en-IN" dirty="0"/>
              <a:t>: “What should I do?”</a:t>
            </a:r>
          </a:p>
          <a:p>
            <a:endParaRPr lang="en-IN" dirty="0"/>
          </a:p>
          <a:p>
            <a:r>
              <a:rPr lang="en-IN" dirty="0"/>
              <a:t>Accuracy on MCQs ≈ ratio of safe responses to constrained queries -&gt; same safety weakness appears in generation.</a:t>
            </a:r>
          </a:p>
          <a:p>
            <a:r>
              <a:rPr lang="en-IN" dirty="0"/>
              <a:t>Open-ended generations safer overall (models avoid risky answers).</a:t>
            </a:r>
          </a:p>
          <a:p>
            <a:r>
              <a:rPr lang="en-IN" dirty="0"/>
              <a:t>High correlation between MCQ accuracy &amp; safe generation: Pearson r = 0.99 (constrained), 0.91 (open-ended)</a:t>
            </a:r>
          </a:p>
          <a:p>
            <a:br>
              <a:rPr lang="en-IN" dirty="0"/>
            </a:br>
            <a:r>
              <a:rPr lang="en-IN" dirty="0" err="1"/>
              <a:t>SafetyBench</a:t>
            </a:r>
            <a:r>
              <a:rPr lang="en-IN" dirty="0"/>
              <a:t> effectively reveals real-world safety weaknesses.</a:t>
            </a:r>
          </a:p>
        </p:txBody>
      </p:sp>
      <p:pic>
        <p:nvPicPr>
          <p:cNvPr id="5" name="Picture 4">
            <a:extLst>
              <a:ext uri="{FF2B5EF4-FFF2-40B4-BE49-F238E27FC236}">
                <a16:creationId xmlns:a16="http://schemas.microsoft.com/office/drawing/2014/main" id="{E728BA16-9426-464E-E3E1-B015C53483D6}"/>
              </a:ext>
            </a:extLst>
          </p:cNvPr>
          <p:cNvPicPr>
            <a:picLocks noChangeAspect="1"/>
          </p:cNvPicPr>
          <p:nvPr/>
        </p:nvPicPr>
        <p:blipFill>
          <a:blip r:embed="rId2"/>
          <a:stretch>
            <a:fillRect/>
          </a:stretch>
        </p:blipFill>
        <p:spPr>
          <a:xfrm>
            <a:off x="7173687" y="880960"/>
            <a:ext cx="4669971" cy="2950640"/>
          </a:xfrm>
          <a:prstGeom prst="rect">
            <a:avLst/>
          </a:prstGeom>
        </p:spPr>
      </p:pic>
    </p:spTree>
    <p:extLst>
      <p:ext uri="{BB962C8B-B14F-4D97-AF65-F5344CB8AC3E}">
        <p14:creationId xmlns:p14="http://schemas.microsoft.com/office/powerpoint/2010/main" val="1104424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D76F2-C904-87E7-FCCB-C59671D4870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AFDD367-9B40-F538-5194-012F647E0441}"/>
              </a:ext>
            </a:extLst>
          </p:cNvPr>
          <p:cNvSpPr txBox="1"/>
          <p:nvPr/>
        </p:nvSpPr>
        <p:spPr>
          <a:xfrm>
            <a:off x="348342" y="228600"/>
            <a:ext cx="9320565" cy="369332"/>
          </a:xfrm>
          <a:prstGeom prst="rect">
            <a:avLst/>
          </a:prstGeom>
          <a:noFill/>
        </p:spPr>
        <p:txBody>
          <a:bodyPr wrap="none" rtlCol="0">
            <a:spAutoFit/>
          </a:bodyPr>
          <a:lstStyle/>
          <a:p>
            <a:r>
              <a:rPr lang="en-IN" dirty="0"/>
              <a:t>Themis: A Reference-free NLG Evaluation Language Model with Flexibility and Interpretability</a:t>
            </a:r>
          </a:p>
        </p:txBody>
      </p:sp>
      <p:sp>
        <p:nvSpPr>
          <p:cNvPr id="3" name="TextBox 2">
            <a:extLst>
              <a:ext uri="{FF2B5EF4-FFF2-40B4-BE49-F238E27FC236}">
                <a16:creationId xmlns:a16="http://schemas.microsoft.com/office/drawing/2014/main" id="{9F04E5EA-FBF3-FFD3-DBC2-A4186307619E}"/>
              </a:ext>
            </a:extLst>
          </p:cNvPr>
          <p:cNvSpPr txBox="1"/>
          <p:nvPr/>
        </p:nvSpPr>
        <p:spPr>
          <a:xfrm>
            <a:off x="65312" y="925815"/>
            <a:ext cx="7663544" cy="6700360"/>
          </a:xfrm>
          <a:prstGeom prst="rect">
            <a:avLst/>
          </a:prstGeom>
          <a:noFill/>
        </p:spPr>
        <p:txBody>
          <a:bodyPr wrap="square" rtlCol="0">
            <a:spAutoFit/>
          </a:bodyPr>
          <a:lstStyle/>
          <a:p>
            <a:pPr>
              <a:lnSpc>
                <a:spcPct val="150000"/>
              </a:lnSpc>
            </a:pPr>
            <a:r>
              <a:rPr lang="en-IN" dirty="0"/>
              <a:t>Benchmarks and results</a:t>
            </a:r>
          </a:p>
          <a:p>
            <a:pPr marL="285750" indent="-285750">
              <a:lnSpc>
                <a:spcPct val="150000"/>
              </a:lnSpc>
              <a:buFontTx/>
              <a:buChar char="-"/>
            </a:pPr>
            <a:r>
              <a:rPr lang="en-IN" dirty="0"/>
              <a:t>Tested on six standard NLG tasks (e.g., </a:t>
            </a:r>
            <a:r>
              <a:rPr lang="en-IN" dirty="0" err="1"/>
              <a:t>SummEval</a:t>
            </a:r>
            <a:r>
              <a:rPr lang="en-IN" dirty="0"/>
              <a:t>, QAGS).</a:t>
            </a:r>
          </a:p>
          <a:p>
            <a:pPr marL="285750" indent="-285750">
              <a:lnSpc>
                <a:spcPct val="150000"/>
              </a:lnSpc>
              <a:buFontTx/>
              <a:buChar char="-"/>
            </a:pPr>
            <a:r>
              <a:rPr lang="en-IN" dirty="0"/>
              <a:t>Themis trained on LLaMA-3-8B.</a:t>
            </a:r>
          </a:p>
          <a:p>
            <a:pPr marL="285750" indent="-285750">
              <a:lnSpc>
                <a:spcPct val="150000"/>
              </a:lnSpc>
              <a:buFontTx/>
              <a:buChar char="-"/>
            </a:pPr>
            <a:r>
              <a:rPr lang="en-IN" dirty="0"/>
              <a:t>Themis achieves the best average correlation with human ratings across tasks.</a:t>
            </a:r>
          </a:p>
          <a:p>
            <a:pPr marL="285750" indent="-285750">
              <a:lnSpc>
                <a:spcPct val="150000"/>
              </a:lnSpc>
              <a:buFontTx/>
              <a:buChar char="-"/>
            </a:pPr>
            <a:r>
              <a:rPr lang="en-IN" dirty="0"/>
              <a:t>It outperforms baselines including GPT-3.5, GPT-4, Prometheus, </a:t>
            </a:r>
            <a:r>
              <a:rPr lang="en-IN" dirty="0" err="1"/>
              <a:t>TIGERScore</a:t>
            </a:r>
            <a:r>
              <a:rPr lang="en-IN" dirty="0"/>
              <a:t>, etc., especially on general metrics.</a:t>
            </a:r>
          </a:p>
          <a:p>
            <a:pPr marL="285750" indent="-285750">
              <a:lnSpc>
                <a:spcPct val="150000"/>
              </a:lnSpc>
              <a:buFontTx/>
              <a:buChar char="-"/>
            </a:pPr>
            <a:r>
              <a:rPr lang="en-IN" dirty="0"/>
              <a:t>It beats even GPT-4 on most except dialogue and translation, where GPT-4’s scale and multilingual capabilities dominate.</a:t>
            </a:r>
          </a:p>
          <a:p>
            <a:pPr>
              <a:lnSpc>
                <a:spcPct val="150000"/>
              </a:lnSpc>
            </a:pPr>
            <a:endParaRPr lang="en-IN" dirty="0"/>
          </a:p>
          <a:p>
            <a:pPr>
              <a:lnSpc>
                <a:spcPct val="150000"/>
              </a:lnSpc>
            </a:pPr>
            <a:r>
              <a:rPr lang="en-IN" dirty="0"/>
              <a:t>Ablation Study</a:t>
            </a:r>
          </a:p>
          <a:p>
            <a:pPr marL="285750" indent="-285750">
              <a:lnSpc>
                <a:spcPct val="150000"/>
              </a:lnSpc>
              <a:buFontTx/>
              <a:buChar char="-"/>
            </a:pPr>
            <a:r>
              <a:rPr lang="en-IN" dirty="0"/>
              <a:t>Sampling + consistency filtering yields better performance than raw data</a:t>
            </a:r>
          </a:p>
          <a:p>
            <a:pPr marL="285750" indent="-285750">
              <a:lnSpc>
                <a:spcPct val="150000"/>
              </a:lnSpc>
              <a:buFontTx/>
              <a:buChar char="-"/>
            </a:pPr>
            <a:r>
              <a:rPr lang="en-IN" dirty="0"/>
              <a:t>Rating-guided DPO improves over vanilla DPO.</a:t>
            </a:r>
          </a:p>
          <a:p>
            <a:pPr marL="285750" indent="-285750">
              <a:lnSpc>
                <a:spcPct val="150000"/>
              </a:lnSpc>
              <a:buFontTx/>
              <a:buChar char="-"/>
            </a:pPr>
            <a:r>
              <a:rPr lang="en-IN" dirty="0"/>
              <a:t>Themis is effective even when trained on smaller LLMs like LLaMA-2-7B.</a:t>
            </a:r>
          </a:p>
          <a:p>
            <a:pPr>
              <a:lnSpc>
                <a:spcPct val="150000"/>
              </a:lnSpc>
            </a:pPr>
            <a:endParaRPr lang="en-IN" dirty="0"/>
          </a:p>
          <a:p>
            <a:pPr>
              <a:lnSpc>
                <a:spcPct val="150000"/>
              </a:lnSpc>
            </a:pPr>
            <a:endParaRPr lang="en-IN" dirty="0"/>
          </a:p>
        </p:txBody>
      </p:sp>
      <p:pic>
        <p:nvPicPr>
          <p:cNvPr id="5" name="Picture 4">
            <a:extLst>
              <a:ext uri="{FF2B5EF4-FFF2-40B4-BE49-F238E27FC236}">
                <a16:creationId xmlns:a16="http://schemas.microsoft.com/office/drawing/2014/main" id="{A9A0F756-BA28-C424-CA0F-8B049635A640}"/>
              </a:ext>
            </a:extLst>
          </p:cNvPr>
          <p:cNvPicPr>
            <a:picLocks noChangeAspect="1"/>
          </p:cNvPicPr>
          <p:nvPr/>
        </p:nvPicPr>
        <p:blipFill>
          <a:blip r:embed="rId2"/>
          <a:srcRect l="3939" r="3457"/>
          <a:stretch>
            <a:fillRect/>
          </a:stretch>
        </p:blipFill>
        <p:spPr>
          <a:xfrm>
            <a:off x="7598228" y="1561537"/>
            <a:ext cx="4593771" cy="3751410"/>
          </a:xfrm>
          <a:prstGeom prst="rect">
            <a:avLst/>
          </a:prstGeom>
        </p:spPr>
      </p:pic>
    </p:spTree>
    <p:extLst>
      <p:ext uri="{BB962C8B-B14F-4D97-AF65-F5344CB8AC3E}">
        <p14:creationId xmlns:p14="http://schemas.microsoft.com/office/powerpoint/2010/main" val="1053872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C47328-037E-0BD7-05CD-9D55B77CC10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BCCC711-44DA-E347-A8C6-EB6DDE925D70}"/>
              </a:ext>
            </a:extLst>
          </p:cNvPr>
          <p:cNvSpPr txBox="1"/>
          <p:nvPr/>
        </p:nvSpPr>
        <p:spPr>
          <a:xfrm>
            <a:off x="348342" y="228600"/>
            <a:ext cx="9320565" cy="369332"/>
          </a:xfrm>
          <a:prstGeom prst="rect">
            <a:avLst/>
          </a:prstGeom>
          <a:noFill/>
        </p:spPr>
        <p:txBody>
          <a:bodyPr wrap="none" rtlCol="0">
            <a:spAutoFit/>
          </a:bodyPr>
          <a:lstStyle/>
          <a:p>
            <a:r>
              <a:rPr lang="en-IN" dirty="0"/>
              <a:t>Themis: A Reference-free NLG Evaluation Language Model with Flexibility and Interpretability</a:t>
            </a:r>
          </a:p>
        </p:txBody>
      </p:sp>
      <p:sp>
        <p:nvSpPr>
          <p:cNvPr id="6" name="TextBox 5">
            <a:extLst>
              <a:ext uri="{FF2B5EF4-FFF2-40B4-BE49-F238E27FC236}">
                <a16:creationId xmlns:a16="http://schemas.microsoft.com/office/drawing/2014/main" id="{F8CB9B8A-D074-3051-ACBB-61CB5A7CA366}"/>
              </a:ext>
            </a:extLst>
          </p:cNvPr>
          <p:cNvSpPr txBox="1"/>
          <p:nvPr/>
        </p:nvSpPr>
        <p:spPr>
          <a:xfrm>
            <a:off x="578138" y="1455396"/>
            <a:ext cx="10688576" cy="5038367"/>
          </a:xfrm>
          <a:prstGeom prst="rect">
            <a:avLst/>
          </a:prstGeom>
          <a:noFill/>
        </p:spPr>
        <p:txBody>
          <a:bodyPr wrap="square">
            <a:spAutoFit/>
          </a:bodyPr>
          <a:lstStyle/>
          <a:p>
            <a:pPr>
              <a:lnSpc>
                <a:spcPct val="150000"/>
              </a:lnSpc>
            </a:pPr>
            <a:r>
              <a:rPr lang="en-US" dirty="0"/>
              <a:t>Reliability Analyses</a:t>
            </a:r>
          </a:p>
          <a:p>
            <a:pPr>
              <a:lnSpc>
                <a:spcPct val="150000"/>
              </a:lnSpc>
            </a:pPr>
            <a:r>
              <a:rPr lang="en-US" dirty="0"/>
              <a:t>Unseen Tasks</a:t>
            </a:r>
          </a:p>
          <a:p>
            <a:pPr marL="285750" indent="-285750">
              <a:lnSpc>
                <a:spcPct val="150000"/>
              </a:lnSpc>
              <a:buFontTx/>
              <a:buChar char="-"/>
            </a:pPr>
            <a:r>
              <a:rPr lang="en-US" dirty="0"/>
              <a:t>Tests on instruction-following and long-form QA.</a:t>
            </a:r>
          </a:p>
          <a:p>
            <a:pPr marL="285750" indent="-285750">
              <a:lnSpc>
                <a:spcPct val="150000"/>
              </a:lnSpc>
              <a:buFontTx/>
              <a:buChar char="-"/>
            </a:pPr>
            <a:r>
              <a:rPr lang="en-US" dirty="0"/>
              <a:t>Themis generalizes well and beats all baselines, including GPT-4 in some aspects.</a:t>
            </a:r>
          </a:p>
          <a:p>
            <a:pPr>
              <a:lnSpc>
                <a:spcPct val="150000"/>
              </a:lnSpc>
            </a:pPr>
            <a:r>
              <a:rPr lang="en-US" dirty="0"/>
              <a:t>Perturbation Tests</a:t>
            </a:r>
          </a:p>
          <a:p>
            <a:pPr marL="285750" indent="-285750">
              <a:lnSpc>
                <a:spcPct val="150000"/>
              </a:lnSpc>
              <a:buFontTx/>
              <a:buChar char="-"/>
            </a:pPr>
            <a:r>
              <a:rPr lang="en-US" dirty="0"/>
              <a:t>Tests how well Themis detects minor, targeted degradations in text quality.</a:t>
            </a:r>
          </a:p>
          <a:p>
            <a:pPr marL="285750" indent="-285750">
              <a:lnSpc>
                <a:spcPct val="150000"/>
              </a:lnSpc>
              <a:buFontTx/>
              <a:buChar char="-"/>
            </a:pPr>
            <a:r>
              <a:rPr lang="en-US" dirty="0"/>
              <a:t>Themis is most robust—it changes scores the least when unrelated aspects are perturbed.</a:t>
            </a:r>
          </a:p>
          <a:p>
            <a:pPr>
              <a:lnSpc>
                <a:spcPct val="150000"/>
              </a:lnSpc>
            </a:pPr>
            <a:endParaRPr lang="en-US" dirty="0"/>
          </a:p>
          <a:p>
            <a:pPr>
              <a:lnSpc>
                <a:spcPct val="150000"/>
              </a:lnSpc>
            </a:pPr>
            <a:r>
              <a:rPr lang="en-US" dirty="0"/>
              <a:t>Conclusions</a:t>
            </a:r>
          </a:p>
          <a:p>
            <a:pPr marL="285750" indent="-285750">
              <a:lnSpc>
                <a:spcPct val="150000"/>
              </a:lnSpc>
              <a:buFontTx/>
              <a:buChar char="-"/>
            </a:pPr>
            <a:r>
              <a:rPr lang="en-US" dirty="0"/>
              <a:t>Introduces Themis and NLG-Eval corpus.</a:t>
            </a:r>
          </a:p>
          <a:p>
            <a:pPr marL="285750" indent="-285750">
              <a:lnSpc>
                <a:spcPct val="150000"/>
              </a:lnSpc>
              <a:buFontTx/>
              <a:buChar char="-"/>
            </a:pPr>
            <a:r>
              <a:rPr lang="en-US" dirty="0"/>
              <a:t>Themis supports reference-free, multi-aspect, and interpretable evaluation.</a:t>
            </a:r>
          </a:p>
          <a:p>
            <a:pPr marL="285750" indent="-285750">
              <a:lnSpc>
                <a:spcPct val="150000"/>
              </a:lnSpc>
              <a:buFontTx/>
              <a:buChar char="-"/>
            </a:pPr>
            <a:r>
              <a:rPr lang="en-US" dirty="0"/>
              <a:t>Open-sourced model and data available at: GitHub: PKU-</a:t>
            </a:r>
            <a:r>
              <a:rPr lang="en-US" dirty="0" err="1"/>
              <a:t>ONELab</a:t>
            </a:r>
            <a:r>
              <a:rPr lang="en-US" dirty="0"/>
              <a:t>/Themis</a:t>
            </a:r>
            <a:endParaRPr lang="en-IN" dirty="0"/>
          </a:p>
        </p:txBody>
      </p:sp>
    </p:spTree>
    <p:extLst>
      <p:ext uri="{BB962C8B-B14F-4D97-AF65-F5344CB8AC3E}">
        <p14:creationId xmlns:p14="http://schemas.microsoft.com/office/powerpoint/2010/main" val="1987159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DF997B-6092-F319-4C86-03AC778650F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E575DBD-8070-535D-3DA7-6BD8AD965E0A}"/>
              </a:ext>
            </a:extLst>
          </p:cNvPr>
          <p:cNvSpPr txBox="1"/>
          <p:nvPr/>
        </p:nvSpPr>
        <p:spPr>
          <a:xfrm>
            <a:off x="348342" y="228600"/>
            <a:ext cx="7833876" cy="369332"/>
          </a:xfrm>
          <a:prstGeom prst="rect">
            <a:avLst/>
          </a:prstGeom>
          <a:noFill/>
        </p:spPr>
        <p:txBody>
          <a:bodyPr wrap="none" rtlCol="0">
            <a:spAutoFit/>
          </a:bodyPr>
          <a:lstStyle/>
          <a:p>
            <a:r>
              <a:rPr lang="en-US" dirty="0" err="1"/>
              <a:t>TIGERScore</a:t>
            </a:r>
            <a:r>
              <a:rPr lang="en-US" dirty="0"/>
              <a:t>: Towards Building Explainable Metric for All Text Generation Tasks</a:t>
            </a:r>
            <a:endParaRPr lang="en-IN" dirty="0"/>
          </a:p>
        </p:txBody>
      </p:sp>
      <p:sp>
        <p:nvSpPr>
          <p:cNvPr id="3" name="TextBox 2">
            <a:extLst>
              <a:ext uri="{FF2B5EF4-FFF2-40B4-BE49-F238E27FC236}">
                <a16:creationId xmlns:a16="http://schemas.microsoft.com/office/drawing/2014/main" id="{8426B44F-543A-A686-5031-D8D39E292A05}"/>
              </a:ext>
            </a:extLst>
          </p:cNvPr>
          <p:cNvSpPr txBox="1"/>
          <p:nvPr/>
        </p:nvSpPr>
        <p:spPr>
          <a:xfrm>
            <a:off x="533400" y="1295400"/>
            <a:ext cx="11767458" cy="5770811"/>
          </a:xfrm>
          <a:prstGeom prst="rect">
            <a:avLst/>
          </a:prstGeom>
          <a:noFill/>
        </p:spPr>
        <p:txBody>
          <a:bodyPr wrap="square" rtlCol="0">
            <a:spAutoFit/>
          </a:bodyPr>
          <a:lstStyle/>
          <a:p>
            <a:pPr>
              <a:lnSpc>
                <a:spcPct val="150000"/>
              </a:lnSpc>
            </a:pPr>
            <a:r>
              <a:rPr lang="en-US" dirty="0"/>
              <a:t>Introduction:</a:t>
            </a:r>
          </a:p>
          <a:p>
            <a:pPr marL="285750" indent="-285750">
              <a:lnSpc>
                <a:spcPct val="150000"/>
              </a:lnSpc>
              <a:buFontTx/>
              <a:buChar char="-"/>
            </a:pPr>
            <a:r>
              <a:rPr lang="en-US" dirty="0"/>
              <a:t>Introduces </a:t>
            </a:r>
            <a:r>
              <a:rPr lang="en-US" dirty="0" err="1"/>
              <a:t>TIGERScore</a:t>
            </a:r>
            <a:r>
              <a:rPr lang="en-US" dirty="0"/>
              <a:t> — an instruction-guided, reference-free, and explainable evaluation metric for text generation.</a:t>
            </a:r>
          </a:p>
          <a:p>
            <a:pPr marL="285750" indent="-285750">
              <a:lnSpc>
                <a:spcPct val="150000"/>
              </a:lnSpc>
              <a:buFontTx/>
              <a:buChar char="-"/>
            </a:pPr>
            <a:r>
              <a:rPr lang="en-US" dirty="0"/>
              <a:t>Problem: Evaluating text generation is hard, especially with:</a:t>
            </a:r>
          </a:p>
          <a:p>
            <a:pPr marL="742950" lvl="1" indent="-285750">
              <a:lnSpc>
                <a:spcPct val="150000"/>
              </a:lnSpc>
              <a:buFontTx/>
              <a:buChar char="-"/>
            </a:pPr>
            <a:r>
              <a:rPr lang="en-US" dirty="0"/>
              <a:t>Reference dependency</a:t>
            </a:r>
          </a:p>
          <a:p>
            <a:pPr marL="742950" lvl="1" indent="-285750">
              <a:lnSpc>
                <a:spcPct val="150000"/>
              </a:lnSpc>
              <a:buFontTx/>
              <a:buChar char="-"/>
            </a:pPr>
            <a:r>
              <a:rPr lang="en-US" dirty="0"/>
              <a:t>Domain limitations</a:t>
            </a:r>
          </a:p>
          <a:p>
            <a:pPr marL="742950" lvl="1" indent="-285750">
              <a:lnSpc>
                <a:spcPct val="150000"/>
              </a:lnSpc>
              <a:buFontTx/>
              <a:buChar char="-"/>
            </a:pPr>
            <a:r>
              <a:rPr lang="en-US" dirty="0"/>
              <a:t>Lack of attribution</a:t>
            </a:r>
          </a:p>
          <a:p>
            <a:pPr marL="285750" indent="-285750">
              <a:lnSpc>
                <a:spcPct val="150000"/>
              </a:lnSpc>
              <a:buFontTx/>
              <a:buChar char="-"/>
            </a:pPr>
            <a:r>
              <a:rPr lang="en-US" dirty="0" err="1"/>
              <a:t>TIGERScore</a:t>
            </a:r>
            <a:r>
              <a:rPr lang="en-US" dirty="0"/>
              <a:t> addresses these with:</a:t>
            </a:r>
          </a:p>
          <a:p>
            <a:pPr marL="742950" lvl="1" indent="-285750">
              <a:lnSpc>
                <a:spcPct val="150000"/>
              </a:lnSpc>
              <a:buFontTx/>
              <a:buChar char="-"/>
            </a:pPr>
            <a:r>
              <a:rPr lang="en-US" dirty="0"/>
              <a:t>Instruction guidance (adapts to any task)</a:t>
            </a:r>
          </a:p>
          <a:p>
            <a:pPr marL="742950" lvl="1" indent="-285750">
              <a:lnSpc>
                <a:spcPct val="150000"/>
              </a:lnSpc>
              <a:buFontTx/>
              <a:buChar char="-"/>
            </a:pPr>
            <a:r>
              <a:rPr lang="en-US" dirty="0"/>
              <a:t>Reference-free evaluation</a:t>
            </a:r>
          </a:p>
          <a:p>
            <a:pPr marL="742950" lvl="1" indent="-285750">
              <a:lnSpc>
                <a:spcPct val="150000"/>
              </a:lnSpc>
              <a:buFontTx/>
              <a:buChar char="-"/>
            </a:pPr>
            <a:r>
              <a:rPr lang="en-US" dirty="0"/>
              <a:t>Explainability (detailed error breakdown with penalties)</a:t>
            </a:r>
          </a:p>
          <a:p>
            <a:pPr marL="285750" indent="-285750">
              <a:lnSpc>
                <a:spcPct val="150000"/>
              </a:lnSpc>
              <a:buFontTx/>
              <a:buChar char="-"/>
            </a:pPr>
            <a:r>
              <a:rPr lang="en-US" dirty="0"/>
              <a:t>Built on LLaMA-2 and fine-tuned on </a:t>
            </a:r>
            <a:r>
              <a:rPr lang="en-US" dirty="0" err="1"/>
              <a:t>MetricInstruct</a:t>
            </a:r>
            <a:r>
              <a:rPr lang="en-US" dirty="0"/>
              <a:t> - a dataset of 42K instruction/input/output/error-analysis examples across 6 tasks and 23 datasets.</a:t>
            </a:r>
          </a:p>
          <a:p>
            <a:pPr marL="742950" lvl="1" indent="-285750">
              <a:buFontTx/>
              <a:buChar char="-"/>
            </a:pPr>
            <a:endParaRPr lang="en-US" dirty="0"/>
          </a:p>
        </p:txBody>
      </p:sp>
    </p:spTree>
    <p:extLst>
      <p:ext uri="{BB962C8B-B14F-4D97-AF65-F5344CB8AC3E}">
        <p14:creationId xmlns:p14="http://schemas.microsoft.com/office/powerpoint/2010/main" val="7782111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B89864-8022-46A8-21B0-D938B686ABD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36CDF81-9917-3146-B708-31128B4FE4DC}"/>
              </a:ext>
            </a:extLst>
          </p:cNvPr>
          <p:cNvSpPr txBox="1"/>
          <p:nvPr/>
        </p:nvSpPr>
        <p:spPr>
          <a:xfrm>
            <a:off x="348342" y="228600"/>
            <a:ext cx="7833876" cy="369332"/>
          </a:xfrm>
          <a:prstGeom prst="rect">
            <a:avLst/>
          </a:prstGeom>
          <a:noFill/>
        </p:spPr>
        <p:txBody>
          <a:bodyPr wrap="none" rtlCol="0">
            <a:spAutoFit/>
          </a:bodyPr>
          <a:lstStyle/>
          <a:p>
            <a:r>
              <a:rPr lang="en-US" dirty="0" err="1"/>
              <a:t>TIGERScore</a:t>
            </a:r>
            <a:r>
              <a:rPr lang="en-US" dirty="0"/>
              <a:t>: Towards Building Explainable Metric for All Text Generation Tasks</a:t>
            </a:r>
            <a:endParaRPr lang="en-IN" dirty="0"/>
          </a:p>
        </p:txBody>
      </p:sp>
      <p:sp>
        <p:nvSpPr>
          <p:cNvPr id="3" name="TextBox 2">
            <a:extLst>
              <a:ext uri="{FF2B5EF4-FFF2-40B4-BE49-F238E27FC236}">
                <a16:creationId xmlns:a16="http://schemas.microsoft.com/office/drawing/2014/main" id="{6462CABA-2DF4-3353-E57D-F48F02D69563}"/>
              </a:ext>
            </a:extLst>
          </p:cNvPr>
          <p:cNvSpPr txBox="1"/>
          <p:nvPr/>
        </p:nvSpPr>
        <p:spPr>
          <a:xfrm>
            <a:off x="533400" y="1295400"/>
            <a:ext cx="11767458" cy="5770811"/>
          </a:xfrm>
          <a:prstGeom prst="rect">
            <a:avLst/>
          </a:prstGeom>
          <a:noFill/>
        </p:spPr>
        <p:txBody>
          <a:bodyPr wrap="square" rtlCol="0">
            <a:spAutoFit/>
          </a:bodyPr>
          <a:lstStyle/>
          <a:p>
            <a:pPr>
              <a:lnSpc>
                <a:spcPct val="150000"/>
              </a:lnSpc>
            </a:pPr>
            <a:r>
              <a:rPr lang="en-US" dirty="0"/>
              <a:t>Introduction:</a:t>
            </a:r>
          </a:p>
          <a:p>
            <a:pPr marL="285750" indent="-285750">
              <a:lnSpc>
                <a:spcPct val="150000"/>
              </a:lnSpc>
              <a:buFontTx/>
              <a:buChar char="-"/>
            </a:pPr>
            <a:r>
              <a:rPr lang="en-US" dirty="0"/>
              <a:t>Introduces </a:t>
            </a:r>
            <a:r>
              <a:rPr lang="en-US" dirty="0" err="1"/>
              <a:t>TIGERScore</a:t>
            </a:r>
            <a:r>
              <a:rPr lang="en-US" dirty="0"/>
              <a:t> — an instruction-guided, reference-free, and explainable evaluation metric for text generation.</a:t>
            </a:r>
          </a:p>
          <a:p>
            <a:pPr marL="285750" indent="-285750">
              <a:lnSpc>
                <a:spcPct val="150000"/>
              </a:lnSpc>
              <a:buFontTx/>
              <a:buChar char="-"/>
            </a:pPr>
            <a:r>
              <a:rPr lang="en-US" dirty="0"/>
              <a:t>Problem: Evaluating text generation is hard, especially with:</a:t>
            </a:r>
          </a:p>
          <a:p>
            <a:pPr marL="742950" lvl="1" indent="-285750">
              <a:lnSpc>
                <a:spcPct val="150000"/>
              </a:lnSpc>
              <a:buFontTx/>
              <a:buChar char="-"/>
            </a:pPr>
            <a:r>
              <a:rPr lang="en-US" dirty="0"/>
              <a:t>Reference dependency</a:t>
            </a:r>
          </a:p>
          <a:p>
            <a:pPr marL="742950" lvl="1" indent="-285750">
              <a:lnSpc>
                <a:spcPct val="150000"/>
              </a:lnSpc>
              <a:buFontTx/>
              <a:buChar char="-"/>
            </a:pPr>
            <a:r>
              <a:rPr lang="en-US" dirty="0"/>
              <a:t>Domain limitations</a:t>
            </a:r>
          </a:p>
          <a:p>
            <a:pPr marL="742950" lvl="1" indent="-285750">
              <a:lnSpc>
                <a:spcPct val="150000"/>
              </a:lnSpc>
              <a:buFontTx/>
              <a:buChar char="-"/>
            </a:pPr>
            <a:r>
              <a:rPr lang="en-US" dirty="0"/>
              <a:t>Lack of attribution</a:t>
            </a:r>
          </a:p>
          <a:p>
            <a:pPr marL="285750" indent="-285750">
              <a:lnSpc>
                <a:spcPct val="150000"/>
              </a:lnSpc>
              <a:buFontTx/>
              <a:buChar char="-"/>
            </a:pPr>
            <a:r>
              <a:rPr lang="en-US" dirty="0" err="1"/>
              <a:t>TIGERScore</a:t>
            </a:r>
            <a:r>
              <a:rPr lang="en-US" dirty="0"/>
              <a:t> addresses these with:</a:t>
            </a:r>
          </a:p>
          <a:p>
            <a:pPr marL="742950" lvl="1" indent="-285750">
              <a:lnSpc>
                <a:spcPct val="150000"/>
              </a:lnSpc>
              <a:buFontTx/>
              <a:buChar char="-"/>
            </a:pPr>
            <a:r>
              <a:rPr lang="en-US" dirty="0"/>
              <a:t>Instruction guidance (adapts to any task)</a:t>
            </a:r>
          </a:p>
          <a:p>
            <a:pPr marL="742950" lvl="1" indent="-285750">
              <a:lnSpc>
                <a:spcPct val="150000"/>
              </a:lnSpc>
              <a:buFontTx/>
              <a:buChar char="-"/>
            </a:pPr>
            <a:r>
              <a:rPr lang="en-US" dirty="0"/>
              <a:t>Reference-free evaluation</a:t>
            </a:r>
          </a:p>
          <a:p>
            <a:pPr marL="742950" lvl="1" indent="-285750">
              <a:lnSpc>
                <a:spcPct val="150000"/>
              </a:lnSpc>
              <a:buFontTx/>
              <a:buChar char="-"/>
            </a:pPr>
            <a:r>
              <a:rPr lang="en-US" dirty="0"/>
              <a:t>Explainability (detailed error breakdown with penalties)</a:t>
            </a:r>
          </a:p>
          <a:p>
            <a:pPr marL="285750" indent="-285750">
              <a:lnSpc>
                <a:spcPct val="150000"/>
              </a:lnSpc>
              <a:buFontTx/>
              <a:buChar char="-"/>
            </a:pPr>
            <a:r>
              <a:rPr lang="en-US" dirty="0"/>
              <a:t>Built on LLaMA-2 and fine-tuned on </a:t>
            </a:r>
            <a:r>
              <a:rPr lang="en-US" dirty="0" err="1"/>
              <a:t>MetricInstruct</a:t>
            </a:r>
            <a:r>
              <a:rPr lang="en-US" dirty="0"/>
              <a:t> - a dataset of 42K instruction/input/output/error-analysis examples across 6 tasks and 23 datasets.</a:t>
            </a:r>
          </a:p>
          <a:p>
            <a:pPr marL="742950" lvl="1" indent="-285750">
              <a:buFontTx/>
              <a:buChar char="-"/>
            </a:pPr>
            <a:endParaRPr lang="en-US" dirty="0"/>
          </a:p>
        </p:txBody>
      </p:sp>
    </p:spTree>
    <p:extLst>
      <p:ext uri="{BB962C8B-B14F-4D97-AF65-F5344CB8AC3E}">
        <p14:creationId xmlns:p14="http://schemas.microsoft.com/office/powerpoint/2010/main" val="33435687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24705</TotalTime>
  <Words>5887</Words>
  <Application>Microsoft Office PowerPoint</Application>
  <PresentationFormat>Widescreen</PresentationFormat>
  <Paragraphs>729</Paragraphs>
  <Slides>54</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54</vt:i4>
      </vt:variant>
    </vt:vector>
  </HeadingPairs>
  <TitlesOfParts>
    <vt:vector size="58" baseType="lpstr">
      <vt:lpstr>Aptos</vt:lpstr>
      <vt:lpstr>Aptos Display</vt:lpstr>
      <vt:lpstr>Arial</vt:lpstr>
      <vt:lpstr>Office Theme</vt:lpstr>
      <vt:lpstr>A Survey of Evaluation Metrics Used for NLG Systems (https://arxiv.org/pdf/2008.12009)</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Kevin Aby</dc:creator>
  <cp:lastModifiedBy>Kevin Aby</cp:lastModifiedBy>
  <cp:revision>1</cp:revision>
  <cp:lastPrinted>2025-09-25T08:35:16Z</cp:lastPrinted>
  <dcterms:created xsi:type="dcterms:W3CDTF">2025-07-24T08:02:30Z</dcterms:created>
  <dcterms:modified xsi:type="dcterms:W3CDTF">2025-10-16T08:19:20Z</dcterms:modified>
</cp:coreProperties>
</file>

<file path=docProps/thumbnail.jpeg>
</file>